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1"/>
  </p:sldMasterIdLst>
  <p:notesMasterIdLst>
    <p:notesMasterId r:id="rId12"/>
  </p:notesMasterIdLst>
  <p:sldIdLst>
    <p:sldId id="273" r:id="rId2"/>
    <p:sldId id="303" r:id="rId3"/>
    <p:sldId id="304" r:id="rId4"/>
    <p:sldId id="298" r:id="rId5"/>
    <p:sldId id="300" r:id="rId6"/>
    <p:sldId id="302" r:id="rId7"/>
    <p:sldId id="301" r:id="rId8"/>
    <p:sldId id="286" r:id="rId9"/>
    <p:sldId id="305" r:id="rId10"/>
    <p:sldId id="297" r:id="rId11"/>
  </p:sldIdLst>
  <p:sldSz cx="9144000" cy="5143500" type="screen16x9"/>
  <p:notesSz cx="6858000" cy="9144000"/>
  <p:embeddedFontLst>
    <p:embeddedFont>
      <p:font typeface="Assistant" pitchFamily="2" charset="-79"/>
      <p:regular r:id="rId13"/>
      <p:bold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56d264711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56d264711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395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b647448be2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b647448be2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56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56d2647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56d2647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20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f83f1124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af83f1124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145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56d2647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56d2647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96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56d2647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56d2647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13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56d2647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56d2647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53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56d2647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56d2647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03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f83f1124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f83f1124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b56d26471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b56d26471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9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1" type="tx">
  <p:cSld name="TITLE_AND_BOD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 name="Google Shape;59;p7"/>
          <p:cNvSpPr txBox="1">
            <a:spLocks noGrp="1"/>
          </p:cNvSpPr>
          <p:nvPr>
            <p:ph type="body" idx="1"/>
          </p:nvPr>
        </p:nvSpPr>
        <p:spPr>
          <a:xfrm>
            <a:off x="311700" y="915600"/>
            <a:ext cx="8520600" cy="3747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sp>
        <p:nvSpPr>
          <p:cNvPr id="60" name="Google Shape;60;p7"/>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1"/>
          <p:cNvSpPr txBox="1">
            <a:spLocks noGrp="1"/>
          </p:cNvSpPr>
          <p:nvPr>
            <p:ph type="body" idx="1"/>
          </p:nvPr>
        </p:nvSpPr>
        <p:spPr>
          <a:xfrm>
            <a:off x="311700" y="1005850"/>
            <a:ext cx="2679600" cy="3657300"/>
          </a:xfrm>
          <a:prstGeom prst="rect">
            <a:avLst/>
          </a:prstGeom>
          <a:solidFill>
            <a:schemeClr val="accent3"/>
          </a:solidFill>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85" name="Google Shape;85;p11"/>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1"/>
          <p:cNvSpPr txBox="1">
            <a:spLocks noGrp="1"/>
          </p:cNvSpPr>
          <p:nvPr>
            <p:ph type="body" idx="2"/>
          </p:nvPr>
        </p:nvSpPr>
        <p:spPr>
          <a:xfrm>
            <a:off x="6152700" y="1005850"/>
            <a:ext cx="2679600" cy="3657300"/>
          </a:xfrm>
          <a:prstGeom prst="rect">
            <a:avLst/>
          </a:prstGeom>
          <a:solidFill>
            <a:schemeClr val="accent3"/>
          </a:solidFill>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87" name="Google Shape;87;p11"/>
          <p:cNvSpPr txBox="1">
            <a:spLocks noGrp="1"/>
          </p:cNvSpPr>
          <p:nvPr>
            <p:ph type="body" idx="3"/>
          </p:nvPr>
        </p:nvSpPr>
        <p:spPr>
          <a:xfrm>
            <a:off x="3232200" y="1005850"/>
            <a:ext cx="2679600" cy="3657300"/>
          </a:xfrm>
          <a:prstGeom prst="rect">
            <a:avLst/>
          </a:prstGeom>
          <a:solidFill>
            <a:schemeClr val="accent3"/>
          </a:solidFill>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311700" y="342900"/>
            <a:ext cx="2808000" cy="8664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 name="Google Shape;93;p13"/>
          <p:cNvSpPr txBox="1">
            <a:spLocks noGrp="1"/>
          </p:cNvSpPr>
          <p:nvPr>
            <p:ph type="body" idx="1"/>
          </p:nvPr>
        </p:nvSpPr>
        <p:spPr>
          <a:xfrm>
            <a:off x="311700" y="1209300"/>
            <a:ext cx="2808000" cy="3453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94" name="Google Shape;94;p13"/>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16"/>
          <p:cNvSpPr/>
          <p:nvPr/>
        </p:nvSpPr>
        <p:spPr>
          <a:xfrm>
            <a:off x="4572000" y="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title"/>
          </p:nvPr>
        </p:nvSpPr>
        <p:spPr>
          <a:xfrm>
            <a:off x="311700" y="679950"/>
            <a:ext cx="3999000" cy="2270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lgn="ctr">
              <a:spcBef>
                <a:spcPts val="0"/>
              </a:spcBef>
              <a:spcAft>
                <a:spcPts val="0"/>
              </a:spcAft>
              <a:buSzPts val="4200"/>
              <a:buFont typeface="Assistant"/>
              <a:buNone/>
              <a:defRPr sz="4200" b="1">
                <a:latin typeface="Assistant"/>
                <a:ea typeface="Assistant"/>
                <a:cs typeface="Assistant"/>
                <a:sym typeface="Assistant"/>
              </a:defRPr>
            </a:lvl2pPr>
            <a:lvl3pPr lvl="2" algn="ctr">
              <a:spcBef>
                <a:spcPts val="0"/>
              </a:spcBef>
              <a:spcAft>
                <a:spcPts val="0"/>
              </a:spcAft>
              <a:buSzPts val="4200"/>
              <a:buFont typeface="Assistant"/>
              <a:buNone/>
              <a:defRPr sz="4200" b="1">
                <a:latin typeface="Assistant"/>
                <a:ea typeface="Assistant"/>
                <a:cs typeface="Assistant"/>
                <a:sym typeface="Assistant"/>
              </a:defRPr>
            </a:lvl3pPr>
            <a:lvl4pPr lvl="3" algn="ctr">
              <a:spcBef>
                <a:spcPts val="0"/>
              </a:spcBef>
              <a:spcAft>
                <a:spcPts val="0"/>
              </a:spcAft>
              <a:buSzPts val="4200"/>
              <a:buFont typeface="Assistant"/>
              <a:buNone/>
              <a:defRPr sz="4200" b="1">
                <a:latin typeface="Assistant"/>
                <a:ea typeface="Assistant"/>
                <a:cs typeface="Assistant"/>
                <a:sym typeface="Assistant"/>
              </a:defRPr>
            </a:lvl4pPr>
            <a:lvl5pPr lvl="4" algn="ctr">
              <a:spcBef>
                <a:spcPts val="0"/>
              </a:spcBef>
              <a:spcAft>
                <a:spcPts val="0"/>
              </a:spcAft>
              <a:buSzPts val="4200"/>
              <a:buFont typeface="Assistant"/>
              <a:buNone/>
              <a:defRPr sz="4200" b="1">
                <a:latin typeface="Assistant"/>
                <a:ea typeface="Assistant"/>
                <a:cs typeface="Assistant"/>
                <a:sym typeface="Assistant"/>
              </a:defRPr>
            </a:lvl5pPr>
            <a:lvl6pPr lvl="5" algn="ctr">
              <a:spcBef>
                <a:spcPts val="0"/>
              </a:spcBef>
              <a:spcAft>
                <a:spcPts val="0"/>
              </a:spcAft>
              <a:buSzPts val="4200"/>
              <a:buFont typeface="Assistant"/>
              <a:buNone/>
              <a:defRPr sz="4200" b="1">
                <a:latin typeface="Assistant"/>
                <a:ea typeface="Assistant"/>
                <a:cs typeface="Assistant"/>
                <a:sym typeface="Assistant"/>
              </a:defRPr>
            </a:lvl6pPr>
            <a:lvl7pPr lvl="6" algn="ctr">
              <a:spcBef>
                <a:spcPts val="0"/>
              </a:spcBef>
              <a:spcAft>
                <a:spcPts val="0"/>
              </a:spcAft>
              <a:buSzPts val="4200"/>
              <a:buFont typeface="Assistant"/>
              <a:buNone/>
              <a:defRPr sz="4200" b="1">
                <a:latin typeface="Assistant"/>
                <a:ea typeface="Assistant"/>
                <a:cs typeface="Assistant"/>
                <a:sym typeface="Assistant"/>
              </a:defRPr>
            </a:lvl7pPr>
            <a:lvl8pPr lvl="7" algn="ctr">
              <a:spcBef>
                <a:spcPts val="0"/>
              </a:spcBef>
              <a:spcAft>
                <a:spcPts val="0"/>
              </a:spcAft>
              <a:buSzPts val="4200"/>
              <a:buFont typeface="Assistant"/>
              <a:buNone/>
              <a:defRPr sz="4200" b="1">
                <a:latin typeface="Assistant"/>
                <a:ea typeface="Assistant"/>
                <a:cs typeface="Assistant"/>
                <a:sym typeface="Assistant"/>
              </a:defRPr>
            </a:lvl8pPr>
            <a:lvl9pPr lvl="8" algn="ctr">
              <a:spcBef>
                <a:spcPts val="0"/>
              </a:spcBef>
              <a:spcAft>
                <a:spcPts val="0"/>
              </a:spcAft>
              <a:buSzPts val="4200"/>
              <a:buFont typeface="Assistant"/>
              <a:buNone/>
              <a:defRPr sz="4200" b="1">
                <a:latin typeface="Assistant"/>
                <a:ea typeface="Assistant"/>
                <a:cs typeface="Assistant"/>
                <a:sym typeface="Assistant"/>
              </a:defRPr>
            </a:lvl9pPr>
          </a:lstStyle>
          <a:p>
            <a:endParaRPr/>
          </a:p>
        </p:txBody>
      </p:sp>
      <p:sp>
        <p:nvSpPr>
          <p:cNvPr id="110" name="Google Shape;110;p16"/>
          <p:cNvSpPr txBox="1">
            <a:spLocks noGrp="1"/>
          </p:cNvSpPr>
          <p:nvPr>
            <p:ph type="subTitle" idx="1"/>
          </p:nvPr>
        </p:nvSpPr>
        <p:spPr>
          <a:xfrm>
            <a:off x="311700" y="2950350"/>
            <a:ext cx="39990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16"/>
          <p:cNvSpPr txBox="1">
            <a:spLocks noGrp="1"/>
          </p:cNvSpPr>
          <p:nvPr>
            <p:ph type="body" idx="2"/>
          </p:nvPr>
        </p:nvSpPr>
        <p:spPr>
          <a:xfrm>
            <a:off x="4939500" y="342900"/>
            <a:ext cx="3419400" cy="41796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000"/>
              </a:spcBef>
              <a:spcAft>
                <a:spcPts val="0"/>
              </a:spcAft>
              <a:buClr>
                <a:schemeClr val="lt1"/>
              </a:buClr>
              <a:buSzPts val="1400"/>
              <a:buChar char="○"/>
              <a:defRPr>
                <a:solidFill>
                  <a:schemeClr val="lt1"/>
                </a:solidFill>
              </a:defRPr>
            </a:lvl2pPr>
            <a:lvl3pPr marL="1371600" lvl="2" indent="-317500">
              <a:spcBef>
                <a:spcPts val="1000"/>
              </a:spcBef>
              <a:spcAft>
                <a:spcPts val="0"/>
              </a:spcAft>
              <a:buClr>
                <a:schemeClr val="lt1"/>
              </a:buClr>
              <a:buSzPts val="1400"/>
              <a:buChar char="■"/>
              <a:defRPr>
                <a:solidFill>
                  <a:schemeClr val="lt1"/>
                </a:solidFill>
              </a:defRPr>
            </a:lvl3pPr>
            <a:lvl4pPr marL="1828800" lvl="3" indent="-317500">
              <a:spcBef>
                <a:spcPts val="1000"/>
              </a:spcBef>
              <a:spcAft>
                <a:spcPts val="0"/>
              </a:spcAft>
              <a:buClr>
                <a:schemeClr val="lt1"/>
              </a:buClr>
              <a:buSzPts val="1400"/>
              <a:buChar char="●"/>
              <a:defRPr>
                <a:solidFill>
                  <a:schemeClr val="lt1"/>
                </a:solidFill>
              </a:defRPr>
            </a:lvl4pPr>
            <a:lvl5pPr marL="2286000" lvl="4" indent="-317500">
              <a:spcBef>
                <a:spcPts val="1000"/>
              </a:spcBef>
              <a:spcAft>
                <a:spcPts val="0"/>
              </a:spcAft>
              <a:buClr>
                <a:schemeClr val="lt1"/>
              </a:buClr>
              <a:buSzPts val="1400"/>
              <a:buChar char="○"/>
              <a:defRPr>
                <a:solidFill>
                  <a:schemeClr val="lt1"/>
                </a:solidFill>
              </a:defRPr>
            </a:lvl5pPr>
            <a:lvl6pPr marL="2743200" lvl="5" indent="-317500">
              <a:spcBef>
                <a:spcPts val="1000"/>
              </a:spcBef>
              <a:spcAft>
                <a:spcPts val="0"/>
              </a:spcAft>
              <a:buClr>
                <a:schemeClr val="lt1"/>
              </a:buClr>
              <a:buSzPts val="1400"/>
              <a:buChar char="■"/>
              <a:defRPr>
                <a:solidFill>
                  <a:schemeClr val="lt1"/>
                </a:solidFill>
              </a:defRPr>
            </a:lvl6pPr>
            <a:lvl7pPr marL="3200400" lvl="6" indent="-317500">
              <a:spcBef>
                <a:spcPts val="1000"/>
              </a:spcBef>
              <a:spcAft>
                <a:spcPts val="0"/>
              </a:spcAft>
              <a:buClr>
                <a:schemeClr val="lt1"/>
              </a:buClr>
              <a:buSzPts val="1400"/>
              <a:buChar char="●"/>
              <a:defRPr>
                <a:solidFill>
                  <a:schemeClr val="lt1"/>
                </a:solidFill>
              </a:defRPr>
            </a:lvl7pPr>
            <a:lvl8pPr marL="3657600" lvl="7" indent="-317500">
              <a:spcBef>
                <a:spcPts val="1000"/>
              </a:spcBef>
              <a:spcAft>
                <a:spcPts val="0"/>
              </a:spcAft>
              <a:buClr>
                <a:schemeClr val="lt1"/>
              </a:buClr>
              <a:buSzPts val="1400"/>
              <a:buChar char="○"/>
              <a:defRPr>
                <a:solidFill>
                  <a:schemeClr val="lt1"/>
                </a:solidFill>
              </a:defRPr>
            </a:lvl8pPr>
            <a:lvl9pPr marL="4114800" lvl="8" indent="-317500">
              <a:spcBef>
                <a:spcPts val="1000"/>
              </a:spcBef>
              <a:spcAft>
                <a:spcPts val="1000"/>
              </a:spcAft>
              <a:buClr>
                <a:schemeClr val="lt1"/>
              </a:buClr>
              <a:buSzPts val="1400"/>
              <a:buChar char="■"/>
              <a:defRPr>
                <a:solidFill>
                  <a:schemeClr val="lt1"/>
                </a:solidFill>
              </a:defRPr>
            </a:lvl9pPr>
          </a:lstStyle>
          <a:p>
            <a:endParaRPr/>
          </a:p>
        </p:txBody>
      </p:sp>
      <p:sp>
        <p:nvSpPr>
          <p:cNvPr id="112" name="Google Shape;112;p16"/>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311725" y="1243584"/>
            <a:ext cx="6089100" cy="17763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chemeClr val="accent1"/>
              </a:buClr>
              <a:buSzPts val="5200"/>
              <a:buNone/>
              <a:defRPr sz="5200">
                <a:solidFill>
                  <a:schemeClr val="accent1"/>
                </a:solidFill>
              </a:defRPr>
            </a:lvl1pPr>
            <a:lvl2pPr lvl="1" rtl="0">
              <a:lnSpc>
                <a:spcPct val="100000"/>
              </a:lnSpc>
              <a:spcBef>
                <a:spcPts val="0"/>
              </a:spcBef>
              <a:spcAft>
                <a:spcPts val="0"/>
              </a:spcAft>
              <a:buClr>
                <a:schemeClr val="accent1"/>
              </a:buClr>
              <a:buSzPts val="5200"/>
              <a:buNone/>
              <a:defRPr sz="5200">
                <a:solidFill>
                  <a:schemeClr val="accent1"/>
                </a:solidFill>
              </a:defRPr>
            </a:lvl2pPr>
            <a:lvl3pPr lvl="2" rtl="0">
              <a:lnSpc>
                <a:spcPct val="100000"/>
              </a:lnSpc>
              <a:spcBef>
                <a:spcPts val="0"/>
              </a:spcBef>
              <a:spcAft>
                <a:spcPts val="0"/>
              </a:spcAft>
              <a:buClr>
                <a:schemeClr val="accent1"/>
              </a:buClr>
              <a:buSzPts val="5200"/>
              <a:buNone/>
              <a:defRPr sz="5200">
                <a:solidFill>
                  <a:schemeClr val="accent1"/>
                </a:solidFill>
              </a:defRPr>
            </a:lvl3pPr>
            <a:lvl4pPr lvl="3" rtl="0">
              <a:lnSpc>
                <a:spcPct val="100000"/>
              </a:lnSpc>
              <a:spcBef>
                <a:spcPts val="0"/>
              </a:spcBef>
              <a:spcAft>
                <a:spcPts val="0"/>
              </a:spcAft>
              <a:buClr>
                <a:schemeClr val="accent1"/>
              </a:buClr>
              <a:buSzPts val="5200"/>
              <a:buNone/>
              <a:defRPr sz="5200">
                <a:solidFill>
                  <a:schemeClr val="accent1"/>
                </a:solidFill>
              </a:defRPr>
            </a:lvl4pPr>
            <a:lvl5pPr lvl="4" rtl="0">
              <a:lnSpc>
                <a:spcPct val="100000"/>
              </a:lnSpc>
              <a:spcBef>
                <a:spcPts val="0"/>
              </a:spcBef>
              <a:spcAft>
                <a:spcPts val="0"/>
              </a:spcAft>
              <a:buClr>
                <a:schemeClr val="accent1"/>
              </a:buClr>
              <a:buSzPts val="5200"/>
              <a:buNone/>
              <a:defRPr sz="5200">
                <a:solidFill>
                  <a:schemeClr val="accent1"/>
                </a:solidFill>
              </a:defRPr>
            </a:lvl5pPr>
            <a:lvl6pPr lvl="5" rtl="0">
              <a:lnSpc>
                <a:spcPct val="100000"/>
              </a:lnSpc>
              <a:spcBef>
                <a:spcPts val="0"/>
              </a:spcBef>
              <a:spcAft>
                <a:spcPts val="0"/>
              </a:spcAft>
              <a:buClr>
                <a:schemeClr val="accent1"/>
              </a:buClr>
              <a:buSzPts val="5200"/>
              <a:buNone/>
              <a:defRPr sz="5200">
                <a:solidFill>
                  <a:schemeClr val="accent1"/>
                </a:solidFill>
              </a:defRPr>
            </a:lvl6pPr>
            <a:lvl7pPr lvl="6" rtl="0">
              <a:lnSpc>
                <a:spcPct val="100000"/>
              </a:lnSpc>
              <a:spcBef>
                <a:spcPts val="0"/>
              </a:spcBef>
              <a:spcAft>
                <a:spcPts val="0"/>
              </a:spcAft>
              <a:buClr>
                <a:schemeClr val="accent1"/>
              </a:buClr>
              <a:buSzPts val="5200"/>
              <a:buNone/>
              <a:defRPr sz="5200">
                <a:solidFill>
                  <a:schemeClr val="accent1"/>
                </a:solidFill>
              </a:defRPr>
            </a:lvl7pPr>
            <a:lvl8pPr lvl="7" rtl="0">
              <a:lnSpc>
                <a:spcPct val="100000"/>
              </a:lnSpc>
              <a:spcBef>
                <a:spcPts val="0"/>
              </a:spcBef>
              <a:spcAft>
                <a:spcPts val="0"/>
              </a:spcAft>
              <a:buClr>
                <a:schemeClr val="accent1"/>
              </a:buClr>
              <a:buSzPts val="5200"/>
              <a:buNone/>
              <a:defRPr sz="5200">
                <a:solidFill>
                  <a:schemeClr val="accent1"/>
                </a:solidFill>
              </a:defRPr>
            </a:lvl8pPr>
            <a:lvl9pPr lvl="8" rtl="0">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29" name="Google Shape;29;p3"/>
          <p:cNvSpPr txBox="1">
            <a:spLocks noGrp="1"/>
          </p:cNvSpPr>
          <p:nvPr>
            <p:ph type="subTitle" idx="1"/>
          </p:nvPr>
        </p:nvSpPr>
        <p:spPr>
          <a:xfrm>
            <a:off x="311725" y="3019874"/>
            <a:ext cx="60891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2800"/>
              <a:buNone/>
              <a:defRPr sz="28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30" name="Google Shape;30;p3"/>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3"/>
          <p:cNvSpPr/>
          <p:nvPr/>
        </p:nvSpPr>
        <p:spPr>
          <a:xfrm>
            <a:off x="0" y="1243584"/>
            <a:ext cx="128100" cy="256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400750" y="2400375"/>
            <a:ext cx="2743242" cy="2743120"/>
          </a:xfrm>
          <a:custGeom>
            <a:avLst/>
            <a:gdLst/>
            <a:ahLst/>
            <a:cxnLst/>
            <a:rect l="l" t="t" r="r" b="b"/>
            <a:pathLst>
              <a:path w="73158" h="73145" extrusionOk="0">
                <a:moveTo>
                  <a:pt x="73158" y="73107"/>
                </a:moveTo>
                <a:lnTo>
                  <a:pt x="73158" y="0"/>
                </a:lnTo>
                <a:lnTo>
                  <a:pt x="0" y="73145"/>
                </a:lnTo>
                <a:close/>
              </a:path>
            </a:pathLst>
          </a:custGeom>
          <a:solidFill>
            <a:schemeClr val="accent1"/>
          </a:solidFill>
          <a:ln>
            <a:noFill/>
          </a:ln>
        </p:spPr>
      </p:sp>
      <p:sp>
        <p:nvSpPr>
          <p:cNvPr id="33" name="Google Shape;33;p3"/>
          <p:cNvSpPr txBox="1"/>
          <p:nvPr/>
        </p:nvSpPr>
        <p:spPr>
          <a:xfrm rot="-2700000">
            <a:off x="6647467" y="3651017"/>
            <a:ext cx="2757716" cy="55451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65"/>
              <a:buNone/>
            </a:pPr>
            <a:r>
              <a:rPr lang="en" sz="1000" b="1">
                <a:solidFill>
                  <a:schemeClr val="lt1"/>
                </a:solidFill>
                <a:latin typeface="Assistant"/>
                <a:ea typeface="Assistant"/>
                <a:cs typeface="Assistant"/>
                <a:sym typeface="Assistant"/>
              </a:rPr>
              <a:t>We use tech to connect human potential and opportunity with dignity &amp; humility   </a:t>
            </a:r>
            <a:endParaRPr sz="1000" b="1">
              <a:solidFill>
                <a:schemeClr val="lt1"/>
              </a:solidFill>
              <a:latin typeface="Assistant"/>
              <a:ea typeface="Assistant"/>
              <a:cs typeface="Assistant"/>
              <a:sym typeface="Assistant"/>
            </a:endParaRPr>
          </a:p>
        </p:txBody>
      </p:sp>
      <p:sp>
        <p:nvSpPr>
          <p:cNvPr id="34" name="Google Shape;34;p3"/>
          <p:cNvSpPr/>
          <p:nvPr/>
        </p:nvSpPr>
        <p:spPr>
          <a:xfrm>
            <a:off x="8414775" y="4244650"/>
            <a:ext cx="418647" cy="418572"/>
          </a:xfrm>
          <a:custGeom>
            <a:avLst/>
            <a:gdLst/>
            <a:ahLst/>
            <a:cxnLst/>
            <a:rect l="l" t="t" r="r" b="b"/>
            <a:pathLst>
              <a:path w="73158" h="73145" extrusionOk="0">
                <a:moveTo>
                  <a:pt x="73158" y="73107"/>
                </a:moveTo>
                <a:lnTo>
                  <a:pt x="73158" y="0"/>
                </a:lnTo>
                <a:lnTo>
                  <a:pt x="0" y="73145"/>
                </a:lnTo>
                <a:close/>
              </a:path>
            </a:pathLst>
          </a:custGeom>
          <a:solidFill>
            <a:schemeClr val="accent4"/>
          </a:solidFill>
          <a:ln>
            <a:noFill/>
          </a:ln>
        </p:spPr>
      </p:sp>
      <p:sp>
        <p:nvSpPr>
          <p:cNvPr id="35" name="Google Shape;35;p3"/>
          <p:cNvSpPr/>
          <p:nvPr/>
        </p:nvSpPr>
        <p:spPr>
          <a:xfrm>
            <a:off x="8417710" y="342892"/>
            <a:ext cx="412800" cy="57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311726" y="342910"/>
            <a:ext cx="2560500" cy="520800"/>
            <a:chOff x="311726" y="342910"/>
            <a:chExt cx="2560500" cy="520800"/>
          </a:xfrm>
        </p:grpSpPr>
        <p:sp>
          <p:nvSpPr>
            <p:cNvPr id="37" name="Google Shape;37;p3"/>
            <p:cNvSpPr/>
            <p:nvPr/>
          </p:nvSpPr>
          <p:spPr>
            <a:xfrm>
              <a:off x="311726" y="342910"/>
              <a:ext cx="2560500" cy="52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3"/>
            <p:cNvPicPr preferRelativeResize="0"/>
            <p:nvPr/>
          </p:nvPicPr>
          <p:blipFill rotWithShape="1">
            <a:blip r:embed="rId2">
              <a:alphaModFix/>
            </a:blip>
            <a:srcRect l="377" r="387"/>
            <a:stretch/>
          </p:blipFill>
          <p:spPr>
            <a:xfrm>
              <a:off x="391788" y="382839"/>
              <a:ext cx="2400300" cy="441046"/>
            </a:xfrm>
            <a:prstGeom prst="rect">
              <a:avLst/>
            </a:prstGeom>
            <a:noFill/>
            <a:ln>
              <a:noFill/>
            </a:ln>
          </p:spPr>
        </p:pic>
      </p:grpSp>
    </p:spTree>
    <p:extLst>
      <p:ext uri="{BB962C8B-B14F-4D97-AF65-F5344CB8AC3E}">
        <p14:creationId xmlns:p14="http://schemas.microsoft.com/office/powerpoint/2010/main" val="49901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nd contact">
  <p:cSld name="Thanks and contact">
    <p:spTree>
      <p:nvGrpSpPr>
        <p:cNvPr id="1" name="Shape 98"/>
        <p:cNvGrpSpPr/>
        <p:nvPr/>
      </p:nvGrpSpPr>
      <p:grpSpPr>
        <a:xfrm>
          <a:off x="0" y="0"/>
          <a:ext cx="0" cy="0"/>
          <a:chOff x="0" y="0"/>
          <a:chExt cx="0" cy="0"/>
        </a:xfrm>
      </p:grpSpPr>
      <p:sp>
        <p:nvSpPr>
          <p:cNvPr id="99" name="Google Shape;99;p1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0" name="Google Shape;100;p15"/>
          <p:cNvGrpSpPr/>
          <p:nvPr/>
        </p:nvGrpSpPr>
        <p:grpSpPr>
          <a:xfrm rot="2700000">
            <a:off x="585683" y="481417"/>
            <a:ext cx="694882" cy="564848"/>
            <a:chOff x="919500" y="1916075"/>
            <a:chExt cx="1067700" cy="867900"/>
          </a:xfrm>
        </p:grpSpPr>
        <p:sp>
          <p:nvSpPr>
            <p:cNvPr id="101" name="Google Shape;101;p15"/>
            <p:cNvSpPr/>
            <p:nvPr/>
          </p:nvSpPr>
          <p:spPr>
            <a:xfrm>
              <a:off x="919500" y="1992275"/>
              <a:ext cx="915300" cy="791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071900" y="191607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5"/>
          <p:cNvGrpSpPr/>
          <p:nvPr/>
        </p:nvGrpSpPr>
        <p:grpSpPr>
          <a:xfrm rot="8100000">
            <a:off x="7746888" y="3437645"/>
            <a:ext cx="912919" cy="742084"/>
            <a:chOff x="521400" y="3135325"/>
            <a:chExt cx="1067700" cy="867900"/>
          </a:xfrm>
        </p:grpSpPr>
        <p:sp>
          <p:nvSpPr>
            <p:cNvPr id="104" name="Google Shape;104;p15"/>
            <p:cNvSpPr/>
            <p:nvPr/>
          </p:nvSpPr>
          <p:spPr>
            <a:xfrm>
              <a:off x="521400" y="3211525"/>
              <a:ext cx="915300" cy="791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73800" y="313532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5"/>
          <p:cNvSpPr txBox="1">
            <a:spLocks noGrp="1"/>
          </p:cNvSpPr>
          <p:nvPr>
            <p:ph type="title"/>
          </p:nvPr>
        </p:nvSpPr>
        <p:spPr>
          <a:xfrm>
            <a:off x="311700" y="342900"/>
            <a:ext cx="8100000" cy="20940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34793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42900"/>
            <a:ext cx="8147100" cy="5727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915600"/>
            <a:ext cx="8520600" cy="3747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1000"/>
              </a:spcBef>
              <a:spcAft>
                <a:spcPts val="10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
        <p:nvSpPr>
          <p:cNvPr id="8" name="Google Shape;8;p1"/>
          <p:cNvSpPr txBox="1">
            <a:spLocks noGrp="1"/>
          </p:cNvSpPr>
          <p:nvPr>
            <p:ph type="sldNum" idx="12"/>
          </p:nvPr>
        </p:nvSpPr>
        <p:spPr>
          <a:xfrm>
            <a:off x="8466613" y="4762672"/>
            <a:ext cx="365700" cy="274200"/>
          </a:xfrm>
          <a:prstGeom prst="rect">
            <a:avLst/>
          </a:prstGeom>
          <a:noFill/>
          <a:ln>
            <a:noFill/>
          </a:ln>
        </p:spPr>
        <p:txBody>
          <a:bodyPr spcFirstLastPara="1" wrap="square" lIns="91425" tIns="91425" rIns="91425" bIns="91425" anchor="ctr" anchorCtr="0">
            <a:normAutofit fontScale="92500" lnSpcReduction="20000"/>
          </a:bodyPr>
          <a:lstStyle>
            <a:lvl1pPr lvl="0" algn="r">
              <a:buNone/>
              <a:defRPr sz="800">
                <a:solidFill>
                  <a:schemeClr val="dk2"/>
                </a:solidFill>
                <a:latin typeface="Assistant"/>
                <a:ea typeface="Assistant"/>
                <a:cs typeface="Assistant"/>
                <a:sym typeface="Assistant"/>
              </a:defRPr>
            </a:lvl1pPr>
            <a:lvl2pPr lvl="1" algn="r">
              <a:buNone/>
              <a:defRPr sz="800">
                <a:solidFill>
                  <a:schemeClr val="dk2"/>
                </a:solidFill>
                <a:latin typeface="Assistant"/>
                <a:ea typeface="Assistant"/>
                <a:cs typeface="Assistant"/>
                <a:sym typeface="Assistant"/>
              </a:defRPr>
            </a:lvl2pPr>
            <a:lvl3pPr lvl="2" algn="r">
              <a:buNone/>
              <a:defRPr sz="800">
                <a:solidFill>
                  <a:schemeClr val="dk2"/>
                </a:solidFill>
                <a:latin typeface="Assistant"/>
                <a:ea typeface="Assistant"/>
                <a:cs typeface="Assistant"/>
                <a:sym typeface="Assistant"/>
              </a:defRPr>
            </a:lvl3pPr>
            <a:lvl4pPr lvl="3" algn="r">
              <a:buNone/>
              <a:defRPr sz="800">
                <a:solidFill>
                  <a:schemeClr val="dk2"/>
                </a:solidFill>
                <a:latin typeface="Assistant"/>
                <a:ea typeface="Assistant"/>
                <a:cs typeface="Assistant"/>
                <a:sym typeface="Assistant"/>
              </a:defRPr>
            </a:lvl4pPr>
            <a:lvl5pPr lvl="4" algn="r">
              <a:buNone/>
              <a:defRPr sz="800">
                <a:solidFill>
                  <a:schemeClr val="dk2"/>
                </a:solidFill>
                <a:latin typeface="Assistant"/>
                <a:ea typeface="Assistant"/>
                <a:cs typeface="Assistant"/>
                <a:sym typeface="Assistant"/>
              </a:defRPr>
            </a:lvl5pPr>
            <a:lvl6pPr lvl="5" algn="r">
              <a:buNone/>
              <a:defRPr sz="800">
                <a:solidFill>
                  <a:schemeClr val="dk2"/>
                </a:solidFill>
                <a:latin typeface="Assistant"/>
                <a:ea typeface="Assistant"/>
                <a:cs typeface="Assistant"/>
                <a:sym typeface="Assistant"/>
              </a:defRPr>
            </a:lvl6pPr>
            <a:lvl7pPr lvl="6" algn="r">
              <a:buNone/>
              <a:defRPr sz="800">
                <a:solidFill>
                  <a:schemeClr val="dk2"/>
                </a:solidFill>
                <a:latin typeface="Assistant"/>
                <a:ea typeface="Assistant"/>
                <a:cs typeface="Assistant"/>
                <a:sym typeface="Assistant"/>
              </a:defRPr>
            </a:lvl7pPr>
            <a:lvl8pPr lvl="7" algn="r">
              <a:buNone/>
              <a:defRPr sz="800">
                <a:solidFill>
                  <a:schemeClr val="dk2"/>
                </a:solidFill>
                <a:latin typeface="Assistant"/>
                <a:ea typeface="Assistant"/>
                <a:cs typeface="Assistant"/>
                <a:sym typeface="Assistant"/>
              </a:defRPr>
            </a:lvl8pPr>
            <a:lvl9pPr lvl="8" algn="r">
              <a:buNone/>
              <a:defRPr sz="800">
                <a:solidFill>
                  <a:schemeClr val="dk2"/>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
              <a:t>‹#›</a:t>
            </a:fld>
            <a:endParaRPr/>
          </a:p>
        </p:txBody>
      </p:sp>
      <p:grpSp>
        <p:nvGrpSpPr>
          <p:cNvPr id="9" name="Google Shape;9;p1"/>
          <p:cNvGrpSpPr/>
          <p:nvPr/>
        </p:nvGrpSpPr>
        <p:grpSpPr>
          <a:xfrm>
            <a:off x="8458848" y="343116"/>
            <a:ext cx="381224" cy="576102"/>
            <a:chOff x="8458848" y="343116"/>
            <a:chExt cx="381224" cy="576102"/>
          </a:xfrm>
        </p:grpSpPr>
        <p:sp>
          <p:nvSpPr>
            <p:cNvPr id="10" name="Google Shape;10;p1"/>
            <p:cNvSpPr/>
            <p:nvPr/>
          </p:nvSpPr>
          <p:spPr>
            <a:xfrm>
              <a:off x="8458848" y="343116"/>
              <a:ext cx="381224" cy="57610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rotWithShape="1">
            <a:blip r:embed="rId8">
              <a:alphaModFix/>
            </a:blip>
            <a:srcRect l="79" r="79"/>
            <a:stretch/>
          </p:blipFill>
          <p:spPr>
            <a:xfrm>
              <a:off x="8480104" y="384425"/>
              <a:ext cx="338711" cy="497406"/>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3" r:id="rId1"/>
    <p:sldLayoutId id="2147483657" r:id="rId2"/>
    <p:sldLayoutId id="2147483659" r:id="rId3"/>
    <p:sldLayoutId id="2147483662" r:id="rId4"/>
    <p:sldLayoutId id="2147483668" r:id="rId5"/>
    <p:sldLayoutId id="214748366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6">
          <p15:clr>
            <a:srgbClr val="EA4335"/>
          </p15:clr>
        </p15:guide>
        <p15:guide id="2" pos="5564">
          <p15:clr>
            <a:srgbClr val="EA4335"/>
          </p15:clr>
        </p15:guide>
        <p15:guide id="3" orient="horz" pos="216">
          <p15:clr>
            <a:srgbClr val="EA4335"/>
          </p15:clr>
        </p15:guide>
        <p15:guide id="4" orient="horz" pos="29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ctrTitle"/>
          </p:nvPr>
        </p:nvSpPr>
        <p:spPr>
          <a:xfrm>
            <a:off x="311700" y="1100124"/>
            <a:ext cx="7297674" cy="1776300"/>
          </a:xfrm>
          <a:prstGeom prst="rect">
            <a:avLst/>
          </a:prstGeom>
        </p:spPr>
        <p:txBody>
          <a:bodyPr spcFirstLastPara="1" wrap="square" lIns="91425" tIns="91425" rIns="91425" bIns="91425" anchor="b" anchorCtr="0">
            <a:noAutofit/>
          </a:bodyPr>
          <a:lstStyle/>
          <a:p>
            <a:r>
              <a:rPr lang="en" sz="4400" dirty="0"/>
              <a:t>Data analysis</a:t>
            </a:r>
            <a:br>
              <a:rPr lang="en" sz="4400" dirty="0"/>
            </a:br>
            <a:r>
              <a:rPr lang="en-GB" sz="4400" dirty="0"/>
              <a:t>Chile's Polyester Market size</a:t>
            </a:r>
            <a:endParaRPr sz="4400" dirty="0"/>
          </a:p>
        </p:txBody>
      </p:sp>
      <p:sp>
        <p:nvSpPr>
          <p:cNvPr id="411" name="Google Shape;411;p38"/>
          <p:cNvSpPr txBox="1">
            <a:spLocks noGrp="1"/>
          </p:cNvSpPr>
          <p:nvPr>
            <p:ph type="subTitle" idx="1"/>
          </p:nvPr>
        </p:nvSpPr>
        <p:spPr>
          <a:xfrm>
            <a:off x="311725" y="3019874"/>
            <a:ext cx="6089100" cy="792600"/>
          </a:xfrm>
          <a:prstGeom prst="rect">
            <a:avLst/>
          </a:prstGeom>
        </p:spPr>
        <p:txBody>
          <a:bodyPr spcFirstLastPara="1" wrap="square" lIns="91425" tIns="91425" rIns="91425" bIns="91425" anchor="t" anchorCtr="0">
            <a:normAutofit fontScale="92500"/>
          </a:bodyPr>
          <a:lstStyle/>
          <a:p>
            <a:pPr marL="0" indent="0"/>
            <a:r>
              <a:rPr lang="en-GB" dirty="0"/>
              <a:t>Python Intermediate (Online), Spring 2023!</a:t>
            </a:r>
          </a:p>
          <a:p>
            <a:pPr marL="0" indent="0"/>
            <a:endParaRPr dirty="0"/>
          </a:p>
        </p:txBody>
      </p:sp>
      <p:sp>
        <p:nvSpPr>
          <p:cNvPr id="412" name="Google Shape;412;p38"/>
          <p:cNvSpPr txBox="1"/>
          <p:nvPr/>
        </p:nvSpPr>
        <p:spPr>
          <a:xfrm>
            <a:off x="311700" y="4099375"/>
            <a:ext cx="3441316" cy="563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865"/>
              <a:buNone/>
            </a:pPr>
            <a:r>
              <a:rPr lang="en" sz="1200" b="1" dirty="0">
                <a:solidFill>
                  <a:schemeClr val="dk1"/>
                </a:solidFill>
                <a:latin typeface="Assistant"/>
                <a:ea typeface="Assistant"/>
                <a:cs typeface="Assistant"/>
                <a:sym typeface="Assistant"/>
              </a:rPr>
              <a:t>Jorge Poblete</a:t>
            </a:r>
            <a:endParaRPr sz="1200" b="1" dirty="0">
              <a:solidFill>
                <a:schemeClr val="dk1"/>
              </a:solidFill>
              <a:latin typeface="Assistant"/>
              <a:ea typeface="Assistant"/>
              <a:cs typeface="Assistant"/>
              <a:sym typeface="Assistant"/>
            </a:endParaRPr>
          </a:p>
          <a:p>
            <a:pPr marL="0" lvl="0" indent="0" algn="l" rtl="0">
              <a:lnSpc>
                <a:spcPct val="100000"/>
              </a:lnSpc>
              <a:spcBef>
                <a:spcPts val="0"/>
              </a:spcBef>
              <a:spcAft>
                <a:spcPts val="0"/>
              </a:spcAft>
              <a:buSzPts val="865"/>
              <a:buNone/>
            </a:pPr>
            <a:r>
              <a:rPr lang="en" sz="1200" b="1" dirty="0">
                <a:solidFill>
                  <a:schemeClr val="dk1"/>
                </a:solidFill>
                <a:latin typeface="Assistant"/>
                <a:ea typeface="Assistant"/>
                <a:cs typeface="Assistant"/>
                <a:sym typeface="Assistant"/>
              </a:rPr>
              <a:t>Contact: </a:t>
            </a:r>
            <a:r>
              <a:rPr lang="en-GB" sz="1200" b="1" dirty="0">
                <a:solidFill>
                  <a:schemeClr val="dk1"/>
                </a:solidFill>
                <a:latin typeface="Assistant"/>
                <a:ea typeface="Assistant"/>
                <a:cs typeface="Assistant"/>
                <a:sym typeface="Assistant"/>
              </a:rPr>
              <a:t>j</a:t>
            </a:r>
            <a:r>
              <a:rPr lang="en" sz="1200" b="1" dirty="0" err="1">
                <a:solidFill>
                  <a:schemeClr val="dk1"/>
                </a:solidFill>
                <a:latin typeface="Assistant"/>
                <a:ea typeface="Assistant"/>
                <a:cs typeface="Assistant"/>
                <a:sym typeface="Assistant"/>
              </a:rPr>
              <a:t>orge</a:t>
            </a:r>
            <a:r>
              <a:rPr lang="en" sz="1200" b="1" dirty="0">
                <a:solidFill>
                  <a:schemeClr val="dk1"/>
                </a:solidFill>
                <a:latin typeface="Assistant"/>
                <a:ea typeface="Assistant"/>
                <a:cs typeface="Assistant"/>
                <a:sym typeface="Assistant"/>
              </a:rPr>
              <a:t>.</a:t>
            </a:r>
            <a:r>
              <a:rPr lang="en-GB" sz="1200" b="1" dirty="0">
                <a:solidFill>
                  <a:schemeClr val="dk1"/>
                </a:solidFill>
                <a:latin typeface="Assistant"/>
                <a:ea typeface="Assistant"/>
                <a:cs typeface="Assistant"/>
                <a:sym typeface="Assistant"/>
              </a:rPr>
              <a:t>p</a:t>
            </a:r>
            <a:r>
              <a:rPr lang="en" sz="1200" b="1" dirty="0" err="1">
                <a:solidFill>
                  <a:schemeClr val="dk1"/>
                </a:solidFill>
                <a:latin typeface="Assistant"/>
                <a:ea typeface="Assistant"/>
                <a:cs typeface="Assistant"/>
                <a:sym typeface="Assistant"/>
              </a:rPr>
              <a:t>oblete.p@gmail.com</a:t>
            </a:r>
            <a:endParaRPr sz="1200" b="1" dirty="0">
              <a:solidFill>
                <a:schemeClr val="dk1"/>
              </a:solidFill>
              <a:latin typeface="Assistant"/>
              <a:ea typeface="Assistant"/>
              <a:cs typeface="Assistant"/>
              <a:sym typeface="Assistant"/>
            </a:endParaRPr>
          </a:p>
        </p:txBody>
      </p:sp>
      <p:sp>
        <p:nvSpPr>
          <p:cNvPr id="413" name="Google Shape;413;p38"/>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296541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10</a:t>
            </a:fld>
            <a:endParaRPr/>
          </a:p>
        </p:txBody>
      </p:sp>
      <p:sp>
        <p:nvSpPr>
          <p:cNvPr id="660" name="Google Shape;660;p62"/>
          <p:cNvSpPr txBox="1">
            <a:spLocks noGrp="1"/>
          </p:cNvSpPr>
          <p:nvPr>
            <p:ph type="body" idx="4294967295"/>
          </p:nvPr>
        </p:nvSpPr>
        <p:spPr>
          <a:xfrm>
            <a:off x="1596900" y="2586975"/>
            <a:ext cx="5767500" cy="14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t>Contact</a:t>
            </a:r>
            <a:endParaRPr sz="1400" b="1" dirty="0"/>
          </a:p>
          <a:p>
            <a:pPr marL="0" lvl="0" indent="0" algn="l" rtl="0">
              <a:spcBef>
                <a:spcPts val="1000"/>
              </a:spcBef>
              <a:spcAft>
                <a:spcPts val="0"/>
              </a:spcAft>
              <a:buNone/>
            </a:pPr>
            <a:r>
              <a:rPr lang="en" sz="1400" dirty="0"/>
              <a:t>Jorge Poblete</a:t>
            </a:r>
            <a:br>
              <a:rPr lang="en" sz="1400" dirty="0"/>
            </a:br>
            <a:r>
              <a:rPr lang="de-DE" sz="1400" dirty="0" err="1"/>
              <a:t>jorge.poblete.p@gmail.com</a:t>
            </a:r>
            <a:endParaRPr sz="1400" dirty="0"/>
          </a:p>
        </p:txBody>
      </p:sp>
      <p:pic>
        <p:nvPicPr>
          <p:cNvPr id="661" name="Google Shape;661;p62"/>
          <p:cNvPicPr preferRelativeResize="0"/>
          <p:nvPr/>
        </p:nvPicPr>
        <p:blipFill>
          <a:blip r:embed="rId3"/>
          <a:srcRect t="2618" b="2618"/>
          <a:stretch/>
        </p:blipFill>
        <p:spPr>
          <a:xfrm>
            <a:off x="428450" y="2586975"/>
            <a:ext cx="914400" cy="914400"/>
          </a:xfrm>
          <a:prstGeom prst="ellipse">
            <a:avLst/>
          </a:prstGeom>
          <a:noFill/>
          <a:ln w="38100" cap="flat" cmpd="sng">
            <a:solidFill>
              <a:schemeClr val="accent4"/>
            </a:solidFill>
            <a:prstDash val="solid"/>
            <a:round/>
            <a:headEnd type="none" w="sm" len="sm"/>
            <a:tailEnd type="none" w="sm" len="sm"/>
          </a:ln>
        </p:spPr>
      </p:pic>
      <p:sp>
        <p:nvSpPr>
          <p:cNvPr id="662" name="Google Shape;662;p62"/>
          <p:cNvSpPr txBox="1">
            <a:spLocks noGrp="1"/>
          </p:cNvSpPr>
          <p:nvPr>
            <p:ph type="title"/>
          </p:nvPr>
        </p:nvSpPr>
        <p:spPr>
          <a:xfrm>
            <a:off x="311700" y="342900"/>
            <a:ext cx="8100000" cy="2094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Thanks a lot!</a:t>
            </a:r>
            <a:endParaRPr/>
          </a:p>
        </p:txBody>
      </p:sp>
    </p:spTree>
    <p:extLst>
      <p:ext uri="{BB962C8B-B14F-4D97-AF65-F5344CB8AC3E}">
        <p14:creationId xmlns:p14="http://schemas.microsoft.com/office/powerpoint/2010/main" val="323529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2"/>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Context of the project</a:t>
            </a:r>
            <a:endParaRPr b="1" dirty="0">
              <a:latin typeface="Assistant"/>
              <a:ea typeface="Assistant"/>
              <a:cs typeface="Assistant"/>
              <a:sym typeface="Assistant"/>
            </a:endParaRPr>
          </a:p>
        </p:txBody>
      </p:sp>
      <p:sp>
        <p:nvSpPr>
          <p:cNvPr id="440" name="Google Shape;440;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2</a:t>
            </a:fld>
            <a:endParaRPr/>
          </a:p>
        </p:txBody>
      </p:sp>
      <p:grpSp>
        <p:nvGrpSpPr>
          <p:cNvPr id="441" name="Google Shape;441;p42"/>
          <p:cNvGrpSpPr/>
          <p:nvPr/>
        </p:nvGrpSpPr>
        <p:grpSpPr>
          <a:xfrm rot="2700000">
            <a:off x="7815861" y="3738066"/>
            <a:ext cx="1067690" cy="867892"/>
            <a:chOff x="919500" y="1916075"/>
            <a:chExt cx="1067700" cy="867900"/>
          </a:xfrm>
        </p:grpSpPr>
        <p:sp>
          <p:nvSpPr>
            <p:cNvPr id="442" name="Google Shape;442;p42"/>
            <p:cNvSpPr/>
            <p:nvPr/>
          </p:nvSpPr>
          <p:spPr>
            <a:xfrm>
              <a:off x="919500" y="1992275"/>
              <a:ext cx="915300" cy="791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071900" y="191607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42"/>
          <p:cNvGrpSpPr/>
          <p:nvPr/>
        </p:nvGrpSpPr>
        <p:grpSpPr>
          <a:xfrm rot="8100353">
            <a:off x="415573" y="3830667"/>
            <a:ext cx="734820" cy="597312"/>
            <a:chOff x="521400" y="3135325"/>
            <a:chExt cx="1067700" cy="867900"/>
          </a:xfrm>
        </p:grpSpPr>
        <p:sp>
          <p:nvSpPr>
            <p:cNvPr id="445" name="Google Shape;445;p42"/>
            <p:cNvSpPr/>
            <p:nvPr/>
          </p:nvSpPr>
          <p:spPr>
            <a:xfrm>
              <a:off x="521400" y="3211525"/>
              <a:ext cx="915300" cy="791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673800" y="313532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6869EE48-6B49-6381-644D-CC997263F38B}"/>
              </a:ext>
            </a:extLst>
          </p:cNvPr>
          <p:cNvSpPr>
            <a:spLocks noGrp="1"/>
          </p:cNvSpPr>
          <p:nvPr>
            <p:ph type="body" idx="1"/>
          </p:nvPr>
        </p:nvSpPr>
        <p:spPr>
          <a:xfrm>
            <a:off x="311700" y="1106431"/>
            <a:ext cx="8520600" cy="3747600"/>
          </a:xfrm>
        </p:spPr>
        <p:txBody>
          <a:bodyPr>
            <a:normAutofit lnSpcReduction="10000"/>
          </a:bodyPr>
          <a:lstStyle/>
          <a:p>
            <a:r>
              <a:rPr lang="en-DE" sz="1600" dirty="0">
                <a:effectLst/>
                <a:latin typeface="Calibri" panose="020F0502020204030204" pitchFamily="34" charset="0"/>
                <a:ea typeface="Calibri" panose="020F0502020204030204" pitchFamily="34" charset="0"/>
                <a:cs typeface="Times New Roman" panose="02020603050405020304" pitchFamily="18" charset="0"/>
              </a:rPr>
              <a:t>In Chile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DE" sz="1600" dirty="0">
                <a:effectLst/>
                <a:latin typeface="Calibri" panose="020F0502020204030204" pitchFamily="34" charset="0"/>
                <a:ea typeface="Calibri" panose="020F0502020204030204" pitchFamily="34" charset="0"/>
                <a:cs typeface="Times New Roman" panose="02020603050405020304" pitchFamily="18" charset="0"/>
              </a:rPr>
              <a:t> I worked for more than 5 years in BASF, a German chemical company, focused on the polyester industry, which is a </a:t>
            </a:r>
            <a:r>
              <a:rPr lang="en-DE" sz="1600" dirty="0">
                <a:latin typeface="Calibri" panose="020F0502020204030204" pitchFamily="34" charset="0"/>
                <a:cs typeface="Times New Roman" panose="02020603050405020304" pitchFamily="18" charset="0"/>
              </a:rPr>
              <a:t>chemical product used for several industrial applications such as tank manufacturing or pipes against corrosion.</a:t>
            </a:r>
          </a:p>
          <a:p>
            <a:endParaRPr lang="en-DE" sz="1600" dirty="0">
              <a:latin typeface="Calibri" panose="020F0502020204030204" pitchFamily="34" charset="0"/>
              <a:cs typeface="Times New Roman" panose="02020603050405020304" pitchFamily="18" charset="0"/>
            </a:endParaRPr>
          </a:p>
          <a:p>
            <a:r>
              <a:rPr lang="en-DE" sz="1600" dirty="0">
                <a:latin typeface="Calibri" panose="020F0502020204030204" pitchFamily="34" charset="0"/>
                <a:cs typeface="Times New Roman" panose="02020603050405020304" pitchFamily="18" charset="0"/>
              </a:rPr>
              <a:t>The market is composed of products that are imported from different countries and the analysis of this database is of great importance because it provides relevant information for the business such as value, price, brands, importers, producers, etc. </a:t>
            </a:r>
            <a:r>
              <a:rPr lang="en-GB" sz="1600" dirty="0">
                <a:latin typeface="Calibri" panose="020F0502020204030204" pitchFamily="34" charset="0"/>
                <a:cs typeface="Times New Roman" panose="02020603050405020304" pitchFamily="18" charset="0"/>
              </a:rPr>
              <a:t>The data processing phase is complex and </a:t>
            </a:r>
            <a:r>
              <a:rPr lang="en-DE" sz="1600" dirty="0">
                <a:latin typeface="Calibri" panose="020F0502020204030204" pitchFamily="34" charset="0"/>
                <a:cs typeface="Times New Roman" panose="02020603050405020304" pitchFamily="18" charset="0"/>
              </a:rPr>
              <a:t>time-consuming.</a:t>
            </a:r>
          </a:p>
          <a:p>
            <a:pPr marL="114300" indent="0">
              <a:buNone/>
            </a:pPr>
            <a:endParaRPr lang="en-DE" sz="1600" dirty="0">
              <a:latin typeface="Calibri" panose="020F0502020204030204" pitchFamily="34" charset="0"/>
              <a:cs typeface="Times New Roman" panose="02020603050405020304" pitchFamily="18" charset="0"/>
            </a:endParaRPr>
          </a:p>
          <a:p>
            <a:r>
              <a:rPr lang="en-DE" sz="1600" dirty="0">
                <a:latin typeface="Calibri" panose="020F0502020204030204" pitchFamily="34" charset="0"/>
                <a:cs typeface="Times New Roman" panose="02020603050405020304" pitchFamily="18" charset="0"/>
              </a:rPr>
              <a:t>The process of preparation and visualization of th</a:t>
            </a:r>
            <a:r>
              <a:rPr lang="en-US" sz="1600" dirty="0">
                <a:latin typeface="Calibri" panose="020F0502020204030204" pitchFamily="34" charset="0"/>
                <a:cs typeface="Times New Roman" panose="02020603050405020304" pitchFamily="18" charset="0"/>
              </a:rPr>
              <a:t>is</a:t>
            </a:r>
            <a:r>
              <a:rPr lang="en-DE" sz="1600" dirty="0">
                <a:latin typeface="Calibri" panose="020F0502020204030204" pitchFamily="34" charset="0"/>
                <a:cs typeface="Times New Roman" panose="02020603050405020304" pitchFamily="18" charset="0"/>
              </a:rPr>
              <a:t> data set requires a very long period of effort in the analytical area. Therefore, optimizing the time and processes of obtaining, cleaning</a:t>
            </a:r>
            <a:r>
              <a:rPr lang="en-US" sz="1600" dirty="0">
                <a:latin typeface="Calibri" panose="020F0502020204030204" pitchFamily="34" charset="0"/>
                <a:cs typeface="Times New Roman" panose="02020603050405020304" pitchFamily="18" charset="0"/>
              </a:rPr>
              <a:t>,</a:t>
            </a:r>
            <a:r>
              <a:rPr lang="en-DE" sz="1600" dirty="0">
                <a:latin typeface="Calibri" panose="020F0502020204030204" pitchFamily="34" charset="0"/>
                <a:cs typeface="Times New Roman" panose="02020603050405020304" pitchFamily="18" charset="0"/>
              </a:rPr>
              <a:t> and analyzing import data allows </a:t>
            </a:r>
            <a:r>
              <a:rPr lang="en-US" sz="1600" dirty="0">
                <a:latin typeface="Calibri" panose="020F0502020204030204" pitchFamily="34" charset="0"/>
                <a:cs typeface="Times New Roman" panose="02020603050405020304" pitchFamily="18" charset="0"/>
              </a:rPr>
              <a:t>for </a:t>
            </a:r>
            <a:r>
              <a:rPr lang="en-DE" sz="1600" dirty="0">
                <a:latin typeface="Calibri" panose="020F0502020204030204" pitchFamily="34" charset="0"/>
                <a:cs typeface="Times New Roman" panose="02020603050405020304" pitchFamily="18" charset="0"/>
              </a:rPr>
              <a:t>obtaining strategic information for correct decision-making.</a:t>
            </a:r>
          </a:p>
          <a:p>
            <a:endParaRPr lang="en-DE" sz="1600" dirty="0"/>
          </a:p>
        </p:txBody>
      </p:sp>
    </p:spTree>
    <p:extLst>
      <p:ext uri="{BB962C8B-B14F-4D97-AF65-F5344CB8AC3E}">
        <p14:creationId xmlns:p14="http://schemas.microsoft.com/office/powerpoint/2010/main" val="182921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2"/>
          <p:cNvSpPr/>
          <p:nvPr/>
        </p:nvSpPr>
        <p:spPr>
          <a:xfrm rot="2700000">
            <a:off x="1006832" y="2622277"/>
            <a:ext cx="1044538" cy="903682"/>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rot="8100000">
            <a:off x="4049731" y="2382659"/>
            <a:ext cx="1044538" cy="903682"/>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rot="-8101396">
            <a:off x="6996442" y="4014311"/>
            <a:ext cx="763548" cy="560522"/>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Goals of the project</a:t>
            </a:r>
            <a:endParaRPr b="1" dirty="0">
              <a:latin typeface="Assistant"/>
              <a:ea typeface="Assistant"/>
              <a:cs typeface="Assistant"/>
              <a:sym typeface="Assistant"/>
            </a:endParaRPr>
          </a:p>
        </p:txBody>
      </p:sp>
      <p:sp>
        <p:nvSpPr>
          <p:cNvPr id="555" name="Google Shape;555;p52"/>
          <p:cNvSpPr txBox="1">
            <a:spLocks noGrp="1"/>
          </p:cNvSpPr>
          <p:nvPr>
            <p:ph type="body" idx="1"/>
          </p:nvPr>
        </p:nvSpPr>
        <p:spPr>
          <a:xfrm>
            <a:off x="399161" y="1005850"/>
            <a:ext cx="2679600" cy="3657300"/>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Data analysis</a:t>
            </a:r>
          </a:p>
          <a:p>
            <a:pPr marL="0" lvl="0" indent="0" algn="l" rtl="0">
              <a:spcBef>
                <a:spcPts val="1000"/>
              </a:spcBef>
              <a:spcAft>
                <a:spcPts val="0"/>
              </a:spcAft>
              <a:buNone/>
            </a:pPr>
            <a:r>
              <a:rPr lang="en-GB" dirty="0"/>
              <a:t>Use Python as a data processing, cleaning, and visualization tool to obtain clean and reliable information that can be </a:t>
            </a:r>
            <a:r>
              <a:rPr lang="en-GB" dirty="0" err="1"/>
              <a:t>analyzed</a:t>
            </a:r>
            <a:r>
              <a:rPr lang="en-GB" dirty="0"/>
              <a:t> in graphs.</a:t>
            </a:r>
            <a:endParaRPr dirty="0"/>
          </a:p>
        </p:txBody>
      </p:sp>
      <p:sp>
        <p:nvSpPr>
          <p:cNvPr id="556" name="Google Shape;556;p52"/>
          <p:cNvSpPr txBox="1">
            <a:spLocks noGrp="1"/>
          </p:cNvSpPr>
          <p:nvPr>
            <p:ph type="body" idx="2"/>
          </p:nvPr>
        </p:nvSpPr>
        <p:spPr>
          <a:xfrm>
            <a:off x="6303774" y="1005850"/>
            <a:ext cx="2679600" cy="3657300"/>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dirty="0"/>
              <a:t>Tools</a:t>
            </a:r>
            <a:endParaRPr b="1" dirty="0"/>
          </a:p>
        </p:txBody>
      </p:sp>
      <p:sp>
        <p:nvSpPr>
          <p:cNvPr id="557" name="Google Shape;557;p5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3</a:t>
            </a:fld>
            <a:endParaRPr/>
          </a:p>
        </p:txBody>
      </p:sp>
      <p:sp>
        <p:nvSpPr>
          <p:cNvPr id="558" name="Google Shape;558;p52"/>
          <p:cNvSpPr txBox="1">
            <a:spLocks noGrp="1"/>
          </p:cNvSpPr>
          <p:nvPr>
            <p:ph type="body" idx="3"/>
          </p:nvPr>
        </p:nvSpPr>
        <p:spPr>
          <a:xfrm>
            <a:off x="3335563" y="1005850"/>
            <a:ext cx="2679600" cy="3657300"/>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de-DE" b="1" dirty="0"/>
              <a:t>Topics </a:t>
            </a:r>
            <a:r>
              <a:rPr lang="de-DE" b="1" dirty="0" err="1"/>
              <a:t>understanding</a:t>
            </a:r>
            <a:endParaRPr b="1" dirty="0"/>
          </a:p>
          <a:p>
            <a:pPr marL="457200" lvl="0" indent="-317500" algn="l" rtl="0">
              <a:spcBef>
                <a:spcPts val="1000"/>
              </a:spcBef>
              <a:spcAft>
                <a:spcPts val="0"/>
              </a:spcAft>
              <a:buSzPts val="1400"/>
              <a:buChar char="●"/>
            </a:pPr>
            <a:r>
              <a:rPr lang="en-GB" dirty="0"/>
              <a:t>OPP</a:t>
            </a:r>
          </a:p>
          <a:p>
            <a:pPr marL="457200" lvl="0" indent="-317500" algn="l" rtl="0">
              <a:spcBef>
                <a:spcPts val="1000"/>
              </a:spcBef>
              <a:spcAft>
                <a:spcPts val="0"/>
              </a:spcAft>
              <a:buSzPts val="1400"/>
              <a:buChar char="●"/>
            </a:pPr>
            <a:r>
              <a:rPr lang="en-GB" dirty="0"/>
              <a:t>File processing</a:t>
            </a:r>
          </a:p>
          <a:p>
            <a:pPr marL="457200" lvl="0" indent="-317500" algn="l" rtl="0">
              <a:spcBef>
                <a:spcPts val="1000"/>
              </a:spcBef>
              <a:spcAft>
                <a:spcPts val="0"/>
              </a:spcAft>
              <a:buSzPts val="1400"/>
              <a:buChar char="●"/>
            </a:pPr>
            <a:r>
              <a:rPr lang="en-GB" dirty="0"/>
              <a:t>Requests, Modules</a:t>
            </a:r>
          </a:p>
          <a:p>
            <a:pPr marL="457200" lvl="0" indent="-317500" algn="l" rtl="0">
              <a:spcBef>
                <a:spcPts val="1000"/>
              </a:spcBef>
              <a:spcAft>
                <a:spcPts val="0"/>
              </a:spcAft>
              <a:buSzPts val="1400"/>
              <a:buChar char="●"/>
            </a:pPr>
            <a:r>
              <a:rPr lang="en-GB" dirty="0"/>
              <a:t>Error Handling</a:t>
            </a:r>
          </a:p>
          <a:p>
            <a:pPr marL="457200" lvl="0" indent="-317500" algn="l" rtl="0">
              <a:spcBef>
                <a:spcPts val="1000"/>
              </a:spcBef>
              <a:spcAft>
                <a:spcPts val="0"/>
              </a:spcAft>
              <a:buSzPts val="1400"/>
              <a:buChar char="●"/>
            </a:pPr>
            <a:r>
              <a:rPr lang="en-GB" dirty="0"/>
              <a:t>Plotting</a:t>
            </a:r>
          </a:p>
        </p:txBody>
      </p:sp>
      <p:pic>
        <p:nvPicPr>
          <p:cNvPr id="3" name="Picture 2" descr="A picture containing text, graphics, font, logo&#10;&#10;Description automatically generated">
            <a:extLst>
              <a:ext uri="{FF2B5EF4-FFF2-40B4-BE49-F238E27FC236}">
                <a16:creationId xmlns:a16="http://schemas.microsoft.com/office/drawing/2014/main" id="{8C22D92C-148D-5B66-77F6-15DDC04DC0BA}"/>
              </a:ext>
            </a:extLst>
          </p:cNvPr>
          <p:cNvPicPr>
            <a:picLocks noChangeAspect="1"/>
          </p:cNvPicPr>
          <p:nvPr/>
        </p:nvPicPr>
        <p:blipFill>
          <a:blip r:embed="rId3"/>
          <a:stretch>
            <a:fillRect/>
          </a:stretch>
        </p:blipFill>
        <p:spPr>
          <a:xfrm>
            <a:off x="5911800" y="1608891"/>
            <a:ext cx="1158967" cy="738841"/>
          </a:xfrm>
          <a:prstGeom prst="rect">
            <a:avLst/>
          </a:prstGeom>
        </p:spPr>
      </p:pic>
      <p:pic>
        <p:nvPicPr>
          <p:cNvPr id="5" name="Picture 4" descr="A picture containing font, graphics, logo, text&#10;&#10;Description automatically generated">
            <a:extLst>
              <a:ext uri="{FF2B5EF4-FFF2-40B4-BE49-F238E27FC236}">
                <a16:creationId xmlns:a16="http://schemas.microsoft.com/office/drawing/2014/main" id="{9A29746D-E0BF-5CF8-6B7A-77F0659721C5}"/>
              </a:ext>
            </a:extLst>
          </p:cNvPr>
          <p:cNvPicPr>
            <a:picLocks noChangeAspect="1"/>
          </p:cNvPicPr>
          <p:nvPr/>
        </p:nvPicPr>
        <p:blipFill>
          <a:blip r:embed="rId4"/>
          <a:stretch>
            <a:fillRect/>
          </a:stretch>
        </p:blipFill>
        <p:spPr>
          <a:xfrm>
            <a:off x="7311667" y="1768387"/>
            <a:ext cx="1520633" cy="655445"/>
          </a:xfrm>
          <a:prstGeom prst="rect">
            <a:avLst/>
          </a:prstGeom>
        </p:spPr>
      </p:pic>
      <p:pic>
        <p:nvPicPr>
          <p:cNvPr id="8" name="Picture 7" descr="A picture containing logo, font, graphics, symbol&#10;&#10;Description automatically generated">
            <a:extLst>
              <a:ext uri="{FF2B5EF4-FFF2-40B4-BE49-F238E27FC236}">
                <a16:creationId xmlns:a16="http://schemas.microsoft.com/office/drawing/2014/main" id="{412016F1-7581-F1B0-C89B-08160F0505FE}"/>
              </a:ext>
            </a:extLst>
          </p:cNvPr>
          <p:cNvPicPr>
            <a:picLocks noChangeAspect="1"/>
          </p:cNvPicPr>
          <p:nvPr/>
        </p:nvPicPr>
        <p:blipFill>
          <a:blip r:embed="rId5"/>
          <a:stretch>
            <a:fillRect/>
          </a:stretch>
        </p:blipFill>
        <p:spPr>
          <a:xfrm>
            <a:off x="6671186" y="2744443"/>
            <a:ext cx="1414059" cy="380708"/>
          </a:xfrm>
          <a:prstGeom prst="rect">
            <a:avLst/>
          </a:prstGeom>
        </p:spPr>
      </p:pic>
    </p:spTree>
    <p:extLst>
      <p:ext uri="{BB962C8B-B14F-4D97-AF65-F5344CB8AC3E}">
        <p14:creationId xmlns:p14="http://schemas.microsoft.com/office/powerpoint/2010/main" val="160999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6E068D6-54DF-30DA-F422-AE9B151709A0}"/>
              </a:ext>
            </a:extLst>
          </p:cNvPr>
          <p:cNvPicPr>
            <a:picLocks noChangeAspect="1"/>
          </p:cNvPicPr>
          <p:nvPr/>
        </p:nvPicPr>
        <p:blipFill>
          <a:blip r:embed="rId3"/>
          <a:stretch>
            <a:fillRect/>
          </a:stretch>
        </p:blipFill>
        <p:spPr>
          <a:xfrm>
            <a:off x="3395529" y="1100258"/>
            <a:ext cx="5436770" cy="3415140"/>
          </a:xfrm>
          <a:prstGeom prst="rect">
            <a:avLst/>
          </a:prstGeom>
        </p:spPr>
      </p:pic>
      <p:sp>
        <p:nvSpPr>
          <p:cNvPr id="601" name="Google Shape;601;p55"/>
          <p:cNvSpPr txBox="1">
            <a:spLocks noGrp="1"/>
          </p:cNvSpPr>
          <p:nvPr>
            <p:ph type="title"/>
          </p:nvPr>
        </p:nvSpPr>
        <p:spPr>
          <a:xfrm>
            <a:off x="311700" y="342900"/>
            <a:ext cx="2808000" cy="86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set</a:t>
            </a:r>
            <a:endParaRPr b="1" dirty="0">
              <a:latin typeface="Assistant"/>
              <a:ea typeface="Assistant"/>
              <a:cs typeface="Assistant"/>
              <a:sym typeface="Assistant"/>
            </a:endParaRPr>
          </a:p>
        </p:txBody>
      </p:sp>
      <p:sp>
        <p:nvSpPr>
          <p:cNvPr id="602" name="Google Shape;602;p55"/>
          <p:cNvSpPr txBox="1">
            <a:spLocks noGrp="1"/>
          </p:cNvSpPr>
          <p:nvPr>
            <p:ph type="body" idx="1"/>
          </p:nvPr>
        </p:nvSpPr>
        <p:spPr>
          <a:xfrm>
            <a:off x="311700" y="1209300"/>
            <a:ext cx="2808000" cy="3453900"/>
          </a:xfrm>
          <a:prstGeom prst="rect">
            <a:avLst/>
          </a:prstGeom>
          <a:noFill/>
          <a:ln>
            <a:noFill/>
          </a:ln>
        </p:spPr>
        <p:txBody>
          <a:bodyPr spcFirstLastPara="1" wrap="square" lIns="91425" tIns="91425" rIns="91425" bIns="91425" anchor="t" anchorCtr="0">
            <a:normAutofit lnSpcReduction="10000"/>
          </a:bodyPr>
          <a:lstStyle/>
          <a:p>
            <a:pPr marL="0" indent="0">
              <a:buNone/>
            </a:pPr>
            <a:r>
              <a:rPr lang="en-GB" b="1" dirty="0"/>
              <a:t>1- Information from Polyesters is found principally in Tariffs:</a:t>
            </a:r>
          </a:p>
          <a:p>
            <a:pPr marL="0" indent="0">
              <a:buNone/>
            </a:pPr>
            <a:endParaRPr lang="en-GB" dirty="0"/>
          </a:p>
          <a:p>
            <a:pPr marL="0" indent="0">
              <a:buNone/>
            </a:pPr>
            <a:r>
              <a:rPr lang="en-GB" dirty="0"/>
              <a:t>3907.2090</a:t>
            </a:r>
          </a:p>
          <a:p>
            <a:pPr marL="0" indent="0">
              <a:buNone/>
            </a:pPr>
            <a:r>
              <a:rPr lang="en-GB" dirty="0"/>
              <a:t>3907.9100</a:t>
            </a:r>
            <a:endParaRPr lang="en" dirty="0"/>
          </a:p>
          <a:p>
            <a:pPr marL="0" indent="0">
              <a:buNone/>
            </a:pPr>
            <a:endParaRPr lang="en-GB" dirty="0"/>
          </a:p>
          <a:p>
            <a:pPr marL="0" indent="0">
              <a:buNone/>
            </a:pPr>
            <a:r>
              <a:rPr lang="en-GB" b="1" dirty="0"/>
              <a:t>2- Polyester Brands in the market:</a:t>
            </a:r>
          </a:p>
          <a:p>
            <a:pPr marL="0" indent="0">
              <a:buNone/>
            </a:pPr>
            <a:endParaRPr lang="en-GB" dirty="0"/>
          </a:p>
          <a:p>
            <a:pPr marL="171450" indent="-171450">
              <a:buFont typeface="Arial" panose="020B0604020202020204" pitchFamily="34" charset="0"/>
              <a:buChar char="•"/>
            </a:pPr>
            <a:r>
              <a:rPr lang="en-GB" sz="1100" dirty="0"/>
              <a:t>ANDERCOL</a:t>
            </a:r>
          </a:p>
          <a:p>
            <a:pPr marL="171450" indent="-171450">
              <a:buFont typeface="Arial" panose="020B0604020202020204" pitchFamily="34" charset="0"/>
              <a:buChar char="•"/>
            </a:pPr>
            <a:r>
              <a:rPr lang="en-GB" sz="1100" dirty="0"/>
              <a:t>AOC</a:t>
            </a:r>
          </a:p>
          <a:p>
            <a:pPr marL="171450" indent="-171450">
              <a:buFont typeface="Arial" panose="020B0604020202020204" pitchFamily="34" charset="0"/>
              <a:buChar char="•"/>
            </a:pPr>
            <a:r>
              <a:rPr lang="en-GB" sz="1100" dirty="0"/>
              <a:t>PLAQUIMET</a:t>
            </a:r>
          </a:p>
          <a:p>
            <a:pPr marL="171450" indent="-171450">
              <a:buFont typeface="Arial" panose="020B0604020202020204" pitchFamily="34" charset="0"/>
              <a:buChar char="•"/>
            </a:pPr>
            <a:r>
              <a:rPr lang="en-GB" sz="1100" dirty="0"/>
              <a:t>POLIYA</a:t>
            </a:r>
          </a:p>
          <a:p>
            <a:pPr marL="171450" indent="-171450">
              <a:buFont typeface="Arial" panose="020B0604020202020204" pitchFamily="34" charset="0"/>
              <a:buChar char="•"/>
            </a:pPr>
            <a:r>
              <a:rPr lang="en-GB" sz="1100" dirty="0"/>
              <a:t>REICHHOLD</a:t>
            </a:r>
          </a:p>
          <a:p>
            <a:pPr marL="171450" indent="-171450">
              <a:buFont typeface="Arial" panose="020B0604020202020204" pitchFamily="34" charset="0"/>
              <a:buChar char="•"/>
            </a:pPr>
            <a:r>
              <a:rPr lang="en-GB" sz="1100" dirty="0"/>
              <a:t>SHANGHAI</a:t>
            </a:r>
          </a:p>
          <a:p>
            <a:pPr marL="171450" indent="-171450">
              <a:buFont typeface="Arial" panose="020B0604020202020204" pitchFamily="34" charset="0"/>
              <a:buChar char="•"/>
            </a:pPr>
            <a:r>
              <a:rPr lang="en-GB" sz="1100" dirty="0"/>
              <a:t>TURKUAZ</a:t>
            </a:r>
          </a:p>
          <a:p>
            <a:pPr marL="0" indent="0">
              <a:buNone/>
            </a:pPr>
            <a:br>
              <a:rPr lang="en-GB" dirty="0"/>
            </a:br>
            <a:endParaRPr dirty="0"/>
          </a:p>
        </p:txBody>
      </p:sp>
      <p:sp>
        <p:nvSpPr>
          <p:cNvPr id="604" name="Google Shape;604;p5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4</a:t>
            </a:fld>
            <a:endParaRPr/>
          </a:p>
        </p:txBody>
      </p:sp>
      <p:grpSp>
        <p:nvGrpSpPr>
          <p:cNvPr id="605" name="Google Shape;605;p55"/>
          <p:cNvGrpSpPr/>
          <p:nvPr/>
        </p:nvGrpSpPr>
        <p:grpSpPr>
          <a:xfrm rot="8100365">
            <a:off x="3021548" y="1922627"/>
            <a:ext cx="712020" cy="578779"/>
            <a:chOff x="2318413" y="2452450"/>
            <a:chExt cx="1067700" cy="867900"/>
          </a:xfrm>
        </p:grpSpPr>
        <p:sp>
          <p:nvSpPr>
            <p:cNvPr id="606" name="Google Shape;606;p55"/>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5"/>
          <p:cNvGrpSpPr/>
          <p:nvPr/>
        </p:nvGrpSpPr>
        <p:grpSpPr>
          <a:xfrm rot="2700000">
            <a:off x="7762651" y="3697258"/>
            <a:ext cx="1067690" cy="867892"/>
            <a:chOff x="2258813" y="3584825"/>
            <a:chExt cx="1067700" cy="867900"/>
          </a:xfrm>
        </p:grpSpPr>
        <p:sp>
          <p:nvSpPr>
            <p:cNvPr id="609" name="Google Shape;609;p55"/>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5"/>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469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7" name="Picture 6" descr="A screen shot of a computer program&#10;&#10;Description automatically generated with low confidence">
            <a:extLst>
              <a:ext uri="{FF2B5EF4-FFF2-40B4-BE49-F238E27FC236}">
                <a16:creationId xmlns:a16="http://schemas.microsoft.com/office/drawing/2014/main" id="{7E8A0F07-DDD3-7984-C928-B02AC7F64E99}"/>
              </a:ext>
            </a:extLst>
          </p:cNvPr>
          <p:cNvPicPr>
            <a:picLocks noChangeAspect="1"/>
          </p:cNvPicPr>
          <p:nvPr/>
        </p:nvPicPr>
        <p:blipFill>
          <a:blip r:embed="rId3"/>
          <a:stretch>
            <a:fillRect/>
          </a:stretch>
        </p:blipFill>
        <p:spPr>
          <a:xfrm>
            <a:off x="3833944" y="1016010"/>
            <a:ext cx="4149092" cy="3473457"/>
          </a:xfrm>
          <a:prstGeom prst="rect">
            <a:avLst/>
          </a:prstGeom>
        </p:spPr>
      </p:pic>
      <p:sp>
        <p:nvSpPr>
          <p:cNvPr id="601" name="Google Shape;601;p55"/>
          <p:cNvSpPr txBox="1">
            <a:spLocks noGrp="1"/>
          </p:cNvSpPr>
          <p:nvPr>
            <p:ph type="title"/>
          </p:nvPr>
        </p:nvSpPr>
        <p:spPr>
          <a:xfrm>
            <a:off x="311700" y="342900"/>
            <a:ext cx="2808000" cy="86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processing</a:t>
            </a:r>
            <a:endParaRPr b="1" dirty="0">
              <a:latin typeface="Assistant"/>
              <a:ea typeface="Assistant"/>
              <a:cs typeface="Assistant"/>
              <a:sym typeface="Assistant"/>
            </a:endParaRPr>
          </a:p>
        </p:txBody>
      </p:sp>
      <p:sp>
        <p:nvSpPr>
          <p:cNvPr id="602" name="Google Shape;602;p55"/>
          <p:cNvSpPr txBox="1">
            <a:spLocks noGrp="1"/>
          </p:cNvSpPr>
          <p:nvPr>
            <p:ph type="body" idx="1"/>
          </p:nvPr>
        </p:nvSpPr>
        <p:spPr>
          <a:xfrm>
            <a:off x="311699" y="1209300"/>
            <a:ext cx="3091459" cy="3453900"/>
          </a:xfrm>
          <a:prstGeom prst="rect">
            <a:avLst/>
          </a:prstGeom>
        </p:spPr>
        <p:txBody>
          <a:bodyPr spcFirstLastPara="1" wrap="square" lIns="91425" tIns="91425" rIns="91425" bIns="91425" anchor="t" anchorCtr="0">
            <a:normAutofit/>
          </a:bodyPr>
          <a:lstStyle/>
          <a:p>
            <a:pPr marL="171450" indent="-171450"/>
            <a:r>
              <a:rPr lang="en-GB" dirty="0"/>
              <a:t>This code reads an Excel file, and through instances, performs data cleaning with the "</a:t>
            </a:r>
            <a:r>
              <a:rPr lang="en-GB" dirty="0" err="1"/>
              <a:t>DataCleaning</a:t>
            </a:r>
            <a:r>
              <a:rPr lang="en-GB" dirty="0"/>
              <a:t>" class. Then, calculates the data metrics needed to run the second class called "</a:t>
            </a:r>
            <a:r>
              <a:rPr lang="en-GB" dirty="0" err="1"/>
              <a:t>Datavisualization</a:t>
            </a:r>
            <a:r>
              <a:rPr lang="en-GB" dirty="0"/>
              <a:t>", which generates three charts using a custom module.</a:t>
            </a:r>
          </a:p>
          <a:p>
            <a:pPr marL="0" indent="0">
              <a:buNone/>
            </a:pPr>
            <a:endParaRPr lang="en-GB" dirty="0"/>
          </a:p>
          <a:p>
            <a:pPr marL="171450" indent="-171450"/>
            <a:r>
              <a:rPr lang="en-GB" dirty="0"/>
              <a:t>Error handling: If the file is not found, an error message is displayed.</a:t>
            </a:r>
          </a:p>
          <a:p>
            <a:pPr marL="0" indent="0">
              <a:buNone/>
            </a:pPr>
            <a:endParaRPr lang="en-GB" dirty="0"/>
          </a:p>
          <a:p>
            <a:pPr marL="171450" indent="-171450"/>
            <a:r>
              <a:rPr lang="en-GB" dirty="0"/>
              <a:t>Both classes are contained in a custom module called "</a:t>
            </a:r>
            <a:r>
              <a:rPr lang="en-GB" dirty="0" err="1"/>
              <a:t>JP_Classes</a:t>
            </a:r>
            <a:r>
              <a:rPr lang="en-GB" dirty="0"/>
              <a:t>".</a:t>
            </a:r>
            <a:endParaRPr dirty="0"/>
          </a:p>
        </p:txBody>
      </p:sp>
      <p:sp>
        <p:nvSpPr>
          <p:cNvPr id="604" name="Google Shape;604;p5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5</a:t>
            </a:fld>
            <a:endParaRPr/>
          </a:p>
        </p:txBody>
      </p:sp>
      <p:grpSp>
        <p:nvGrpSpPr>
          <p:cNvPr id="605" name="Google Shape;605;p55"/>
          <p:cNvGrpSpPr/>
          <p:nvPr/>
        </p:nvGrpSpPr>
        <p:grpSpPr>
          <a:xfrm rot="8100365">
            <a:off x="3021548" y="1922627"/>
            <a:ext cx="712020" cy="578779"/>
            <a:chOff x="2318413" y="2452450"/>
            <a:chExt cx="1067700" cy="867900"/>
          </a:xfrm>
        </p:grpSpPr>
        <p:sp>
          <p:nvSpPr>
            <p:cNvPr id="606" name="Google Shape;606;p55"/>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5"/>
          <p:cNvGrpSpPr/>
          <p:nvPr/>
        </p:nvGrpSpPr>
        <p:grpSpPr>
          <a:xfrm rot="2700000">
            <a:off x="7762651" y="3697258"/>
            <a:ext cx="1067690" cy="867892"/>
            <a:chOff x="2258813" y="3584825"/>
            <a:chExt cx="1067700" cy="867900"/>
          </a:xfrm>
        </p:grpSpPr>
        <p:sp>
          <p:nvSpPr>
            <p:cNvPr id="609" name="Google Shape;609;p55"/>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5"/>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837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5" name="Picture 4" descr="A screen shot of a computer program&#10;&#10;Description automatically generated with low confidence">
            <a:extLst>
              <a:ext uri="{FF2B5EF4-FFF2-40B4-BE49-F238E27FC236}">
                <a16:creationId xmlns:a16="http://schemas.microsoft.com/office/drawing/2014/main" id="{410A39EA-3FFD-9CFC-551D-71B8D9394358}"/>
              </a:ext>
            </a:extLst>
          </p:cNvPr>
          <p:cNvPicPr>
            <a:picLocks noChangeAspect="1"/>
          </p:cNvPicPr>
          <p:nvPr/>
        </p:nvPicPr>
        <p:blipFill rotWithShape="1">
          <a:blip r:embed="rId3"/>
          <a:srcRect b="25333"/>
          <a:stretch/>
        </p:blipFill>
        <p:spPr>
          <a:xfrm>
            <a:off x="3395529" y="1016010"/>
            <a:ext cx="5479423" cy="3840480"/>
          </a:xfrm>
          <a:prstGeom prst="rect">
            <a:avLst/>
          </a:prstGeom>
        </p:spPr>
      </p:pic>
      <p:sp>
        <p:nvSpPr>
          <p:cNvPr id="601" name="Google Shape;601;p55"/>
          <p:cNvSpPr txBox="1">
            <a:spLocks noGrp="1"/>
          </p:cNvSpPr>
          <p:nvPr>
            <p:ph type="title"/>
          </p:nvPr>
        </p:nvSpPr>
        <p:spPr>
          <a:xfrm>
            <a:off x="311700" y="342900"/>
            <a:ext cx="2808000" cy="86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Cleaning</a:t>
            </a:r>
            <a:endParaRPr b="1" dirty="0">
              <a:latin typeface="Assistant"/>
              <a:ea typeface="Assistant"/>
              <a:cs typeface="Assistant"/>
              <a:sym typeface="Assistant"/>
            </a:endParaRPr>
          </a:p>
        </p:txBody>
      </p:sp>
      <p:sp>
        <p:nvSpPr>
          <p:cNvPr id="602" name="Google Shape;602;p55"/>
          <p:cNvSpPr txBox="1">
            <a:spLocks noGrp="1"/>
          </p:cNvSpPr>
          <p:nvPr>
            <p:ph type="body" idx="1"/>
          </p:nvPr>
        </p:nvSpPr>
        <p:spPr>
          <a:xfrm>
            <a:off x="226723" y="1056468"/>
            <a:ext cx="3062930" cy="3744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a:t>
            </a:r>
            <a:r>
              <a:rPr lang="en-GB" dirty="0" err="1"/>
              <a:t>DataCleaning</a:t>
            </a:r>
            <a:r>
              <a:rPr lang="en-GB" dirty="0"/>
              <a:t>” class the database is subjected to different filters and criteria that allow to reduce, standardize and obtain only the relevant information to be </a:t>
            </a:r>
            <a:r>
              <a:rPr lang="en-GB" dirty="0" err="1"/>
              <a:t>analyzed</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Methods used:</a:t>
            </a:r>
          </a:p>
          <a:p>
            <a:pPr marL="171450" indent="-171450">
              <a:buFont typeface="Arial" panose="020B0604020202020204" pitchFamily="34" charset="0"/>
              <a:buChar char="•"/>
            </a:pPr>
            <a:r>
              <a:rPr lang="en-GB" dirty="0"/>
              <a:t>Selection only of columns of interest for the analysis.</a:t>
            </a:r>
          </a:p>
          <a:p>
            <a:pPr marL="171450" indent="-171450">
              <a:buFont typeface="Arial" panose="020B0604020202020204" pitchFamily="34" charset="0"/>
              <a:buChar char="•"/>
            </a:pPr>
            <a:r>
              <a:rPr lang="en-GB" dirty="0"/>
              <a:t>Obtaining data from specific tariff data.</a:t>
            </a:r>
          </a:p>
          <a:p>
            <a:pPr marL="171450" indent="-171450">
              <a:buFont typeface="Arial" panose="020B0604020202020204" pitchFamily="34" charset="0"/>
              <a:buChar char="•"/>
            </a:pPr>
            <a:r>
              <a:rPr lang="en-GB" dirty="0"/>
              <a:t>Filling empty cells</a:t>
            </a:r>
          </a:p>
          <a:p>
            <a:pPr marL="171450" indent="-171450">
              <a:buFont typeface="Arial" panose="020B0604020202020204" pitchFamily="34" charset="0"/>
              <a:buChar char="•"/>
            </a:pPr>
            <a:r>
              <a:rPr lang="en-GB" dirty="0"/>
              <a:t>Converts various columns to their appropriate data types (e.g., string, float)</a:t>
            </a:r>
          </a:p>
          <a:p>
            <a:pPr marL="171450" indent="-171450">
              <a:buFont typeface="Arial" panose="020B0604020202020204" pitchFamily="34" charset="0"/>
              <a:buChar char="•"/>
            </a:pPr>
            <a:r>
              <a:rPr lang="en-GB" dirty="0"/>
              <a:t>Modify column names for better readability</a:t>
            </a:r>
          </a:p>
          <a:p>
            <a:pPr marL="171450" indent="-171450">
              <a:buFont typeface="Arial" panose="020B0604020202020204" pitchFamily="34" charset="0"/>
              <a:buChar char="•"/>
            </a:pPr>
            <a:r>
              <a:rPr lang="en-GB" dirty="0"/>
              <a:t>Obtain brands that make up the polyester market</a:t>
            </a:r>
          </a:p>
          <a:p>
            <a:pPr marL="171450" indent="-171450">
              <a:buFont typeface="Arial" panose="020B0604020202020204" pitchFamily="34" charset="0"/>
              <a:buChar char="•"/>
            </a:pPr>
            <a:r>
              <a:rPr lang="en-GB" dirty="0"/>
              <a:t>Export to excel the final result </a:t>
            </a:r>
          </a:p>
          <a:p>
            <a:pPr marL="0" lvl="0" indent="0" algn="l" rtl="0">
              <a:spcBef>
                <a:spcPts val="0"/>
              </a:spcBef>
              <a:spcAft>
                <a:spcPts val="0"/>
              </a:spcAft>
              <a:buNone/>
            </a:pPr>
            <a:endParaRPr lang="en-GB" dirty="0"/>
          </a:p>
        </p:txBody>
      </p:sp>
      <p:sp>
        <p:nvSpPr>
          <p:cNvPr id="604" name="Google Shape;604;p5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6</a:t>
            </a:fld>
            <a:endParaRPr/>
          </a:p>
        </p:txBody>
      </p:sp>
      <p:grpSp>
        <p:nvGrpSpPr>
          <p:cNvPr id="605" name="Google Shape;605;p55"/>
          <p:cNvGrpSpPr/>
          <p:nvPr/>
        </p:nvGrpSpPr>
        <p:grpSpPr>
          <a:xfrm rot="8100365">
            <a:off x="3021548" y="1922627"/>
            <a:ext cx="712020" cy="578779"/>
            <a:chOff x="2318413" y="2452450"/>
            <a:chExt cx="1067700" cy="867900"/>
          </a:xfrm>
        </p:grpSpPr>
        <p:sp>
          <p:nvSpPr>
            <p:cNvPr id="606" name="Google Shape;606;p55"/>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5"/>
          <p:cNvGrpSpPr/>
          <p:nvPr/>
        </p:nvGrpSpPr>
        <p:grpSpPr>
          <a:xfrm rot="2700000">
            <a:off x="7762651" y="3697258"/>
            <a:ext cx="1067690" cy="867892"/>
            <a:chOff x="2258813" y="3584825"/>
            <a:chExt cx="1067700" cy="867900"/>
          </a:xfrm>
        </p:grpSpPr>
        <p:sp>
          <p:nvSpPr>
            <p:cNvPr id="609" name="Google Shape;609;p55"/>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5"/>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695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3" name="Picture 2" descr="A screen shot of a computer program&#10;&#10;Description automatically generated with low confidence">
            <a:extLst>
              <a:ext uri="{FF2B5EF4-FFF2-40B4-BE49-F238E27FC236}">
                <a16:creationId xmlns:a16="http://schemas.microsoft.com/office/drawing/2014/main" id="{577C9A98-8B4C-4D7A-2250-ADFF36937FE5}"/>
              </a:ext>
            </a:extLst>
          </p:cNvPr>
          <p:cNvPicPr>
            <a:picLocks noChangeAspect="1"/>
          </p:cNvPicPr>
          <p:nvPr/>
        </p:nvPicPr>
        <p:blipFill rotWithShape="1">
          <a:blip r:embed="rId3"/>
          <a:srcRect b="16487"/>
          <a:stretch/>
        </p:blipFill>
        <p:spPr>
          <a:xfrm>
            <a:off x="3395529" y="966460"/>
            <a:ext cx="5479423" cy="3890030"/>
          </a:xfrm>
          <a:prstGeom prst="rect">
            <a:avLst/>
          </a:prstGeom>
        </p:spPr>
      </p:pic>
      <p:sp>
        <p:nvSpPr>
          <p:cNvPr id="601" name="Google Shape;601;p55"/>
          <p:cNvSpPr txBox="1">
            <a:spLocks noGrp="1"/>
          </p:cNvSpPr>
          <p:nvPr>
            <p:ph type="title"/>
          </p:nvPr>
        </p:nvSpPr>
        <p:spPr>
          <a:xfrm>
            <a:off x="311700" y="342900"/>
            <a:ext cx="2808000" cy="86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Visualization</a:t>
            </a:r>
            <a:endParaRPr b="1" dirty="0">
              <a:latin typeface="Assistant"/>
              <a:ea typeface="Assistant"/>
              <a:cs typeface="Assistant"/>
              <a:sym typeface="Assistant"/>
            </a:endParaRPr>
          </a:p>
        </p:txBody>
      </p:sp>
      <p:sp>
        <p:nvSpPr>
          <p:cNvPr id="602" name="Google Shape;602;p55"/>
          <p:cNvSpPr txBox="1">
            <a:spLocks noGrp="1"/>
          </p:cNvSpPr>
          <p:nvPr>
            <p:ph type="body" idx="1"/>
          </p:nvPr>
        </p:nvSpPr>
        <p:spPr>
          <a:xfrm>
            <a:off x="240139" y="1209300"/>
            <a:ext cx="2969643" cy="3453900"/>
          </a:xfrm>
          <a:prstGeom prst="rect">
            <a:avLst/>
          </a:prstGeom>
        </p:spPr>
        <p:txBody>
          <a:bodyPr spcFirstLastPara="1" wrap="square" lIns="91425" tIns="91425" rIns="91425" bIns="91425" anchor="t" anchorCtr="0">
            <a:normAutofit/>
          </a:bodyPr>
          <a:lstStyle/>
          <a:p>
            <a:pPr marL="0" indent="0">
              <a:buNone/>
            </a:pPr>
            <a:r>
              <a:rPr lang="en-GB" dirty="0"/>
              <a:t>The "</a:t>
            </a:r>
            <a:r>
              <a:rPr lang="en-GB" dirty="0" err="1"/>
              <a:t>Datavisualization</a:t>
            </a:r>
            <a:r>
              <a:rPr lang="en-GB" dirty="0"/>
              <a:t>" class performs data visualization tasks on a given data frame from the data cleaning stage.</a:t>
            </a:r>
          </a:p>
          <a:p>
            <a:pPr marL="0" indent="0">
              <a:buNone/>
            </a:pPr>
            <a:endParaRPr lang="en-GB" dirty="0"/>
          </a:p>
          <a:p>
            <a:pPr marL="0" indent="0">
              <a:buNone/>
            </a:pPr>
            <a:r>
              <a:rPr lang="en-GB" dirty="0"/>
              <a:t>Methods used:</a:t>
            </a:r>
          </a:p>
          <a:p>
            <a:pPr marL="0" indent="0">
              <a:buNone/>
            </a:pPr>
            <a:endParaRPr lang="en-GB" dirty="0"/>
          </a:p>
          <a:p>
            <a:pPr marL="171450" indent="-171450">
              <a:buFont typeface="Arial" panose="020B0604020202020204" pitchFamily="34" charset="0"/>
              <a:buChar char="•"/>
            </a:pPr>
            <a:r>
              <a:rPr lang="en-GB" dirty="0" err="1"/>
              <a:t>Calculate_data</a:t>
            </a:r>
            <a:r>
              <a:rPr lang="en-GB" dirty="0"/>
              <a:t>: filters the </a:t>
            </a:r>
            <a:r>
              <a:rPr lang="en-GB" dirty="0" err="1"/>
              <a:t>DataFrame</a:t>
            </a:r>
            <a:r>
              <a:rPr lang="en-GB" dirty="0"/>
              <a:t> to include only specific brands, groups the data by year, and calculates total quantity, total UN. CIF (US$), and total sales.</a:t>
            </a:r>
          </a:p>
          <a:p>
            <a:pPr marL="171450" indent="-171450">
              <a:buFont typeface="Arial" panose="020B0604020202020204" pitchFamily="34" charset="0"/>
              <a:buChar char="•"/>
            </a:pPr>
            <a:r>
              <a:rPr lang="en-GB" dirty="0"/>
              <a:t>Polyester market size: Plot quantity and sales by year.</a:t>
            </a:r>
          </a:p>
          <a:p>
            <a:pPr marL="171450" indent="-171450">
              <a:buFont typeface="Arial" panose="020B0604020202020204" pitchFamily="34" charset="0"/>
              <a:buChar char="•"/>
            </a:pPr>
            <a:r>
              <a:rPr lang="en-GB" dirty="0"/>
              <a:t>Pie chart: Indicates the distribution of each brand in the market.</a:t>
            </a:r>
          </a:p>
        </p:txBody>
      </p:sp>
      <p:sp>
        <p:nvSpPr>
          <p:cNvPr id="604" name="Google Shape;604;p5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7</a:t>
            </a:fld>
            <a:endParaRPr/>
          </a:p>
        </p:txBody>
      </p:sp>
      <p:grpSp>
        <p:nvGrpSpPr>
          <p:cNvPr id="605" name="Google Shape;605;p55"/>
          <p:cNvGrpSpPr/>
          <p:nvPr/>
        </p:nvGrpSpPr>
        <p:grpSpPr>
          <a:xfrm rot="8100365">
            <a:off x="3021548" y="1922627"/>
            <a:ext cx="712020" cy="578779"/>
            <a:chOff x="2318413" y="2452450"/>
            <a:chExt cx="1067700" cy="867900"/>
          </a:xfrm>
        </p:grpSpPr>
        <p:sp>
          <p:nvSpPr>
            <p:cNvPr id="606" name="Google Shape;606;p55"/>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5"/>
          <p:cNvGrpSpPr/>
          <p:nvPr/>
        </p:nvGrpSpPr>
        <p:grpSpPr>
          <a:xfrm rot="2700000">
            <a:off x="7762651" y="3697258"/>
            <a:ext cx="1067690" cy="867892"/>
            <a:chOff x="2258813" y="3584825"/>
            <a:chExt cx="1067700" cy="867900"/>
          </a:xfrm>
        </p:grpSpPr>
        <p:sp>
          <p:nvSpPr>
            <p:cNvPr id="609" name="Google Shape;609;p55"/>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5"/>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386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fontScale="90000"/>
          </a:bodyPr>
          <a:lstStyle/>
          <a:p>
            <a:r>
              <a:rPr lang="en" dirty="0"/>
              <a:t>Results: </a:t>
            </a:r>
            <a:r>
              <a:rPr lang="en-GB" dirty="0"/>
              <a:t>Graphs from the clean data</a:t>
            </a:r>
            <a:endParaRPr dirty="0"/>
          </a:p>
        </p:txBody>
      </p:sp>
      <p:sp>
        <p:nvSpPr>
          <p:cNvPr id="540" name="Google Shape;540;p51"/>
          <p:cNvSpPr txBox="1">
            <a:spLocks noGrp="1"/>
          </p:cNvSpPr>
          <p:nvPr>
            <p:ph type="body" idx="1"/>
          </p:nvPr>
        </p:nvSpPr>
        <p:spPr>
          <a:xfrm>
            <a:off x="311700" y="1005850"/>
            <a:ext cx="2679600" cy="3657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DE" b="1" dirty="0"/>
              <a:t>Total Polyester </a:t>
            </a:r>
            <a:r>
              <a:rPr lang="de-DE" b="1" dirty="0" err="1"/>
              <a:t>market</a:t>
            </a:r>
            <a:r>
              <a:rPr lang="de-DE" b="1" dirty="0"/>
              <a:t> (Kg)</a:t>
            </a:r>
            <a:endParaRPr b="1" dirty="0"/>
          </a:p>
          <a:p>
            <a:pPr marL="0" lvl="0" indent="0" algn="l" rtl="0">
              <a:spcBef>
                <a:spcPts val="1000"/>
              </a:spcBef>
              <a:spcAft>
                <a:spcPts val="1000"/>
              </a:spcAft>
              <a:buNone/>
            </a:pPr>
            <a:r>
              <a:rPr lang="en-GB" sz="1300" dirty="0"/>
              <a:t>Bar chart showing the total amount of polyester for each year.</a:t>
            </a:r>
            <a:endParaRPr sz="1300" dirty="0"/>
          </a:p>
        </p:txBody>
      </p:sp>
      <p:sp>
        <p:nvSpPr>
          <p:cNvPr id="541" name="Google Shape;541;p51"/>
          <p:cNvSpPr txBox="1">
            <a:spLocks noGrp="1"/>
          </p:cNvSpPr>
          <p:nvPr>
            <p:ph type="body" idx="2"/>
          </p:nvPr>
        </p:nvSpPr>
        <p:spPr>
          <a:xfrm>
            <a:off x="6152700" y="1005850"/>
            <a:ext cx="2679600" cy="3657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DE" b="1" dirty="0"/>
              <a:t>Brand Distribution in 2020</a:t>
            </a:r>
            <a:endParaRPr b="1" dirty="0"/>
          </a:p>
          <a:p>
            <a:pPr marL="0" lvl="0" indent="0" algn="l" rtl="0">
              <a:spcBef>
                <a:spcPts val="1000"/>
              </a:spcBef>
              <a:spcAft>
                <a:spcPts val="1000"/>
              </a:spcAft>
              <a:buNone/>
            </a:pPr>
            <a:r>
              <a:rPr lang="en-GB" sz="1300" dirty="0"/>
              <a:t>Pie chart showing the distribution of brands in 2020.</a:t>
            </a:r>
            <a:endParaRPr sz="1300" dirty="0"/>
          </a:p>
        </p:txBody>
      </p:sp>
      <p:sp>
        <p:nvSpPr>
          <p:cNvPr id="542" name="Google Shape;542;p51"/>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8</a:t>
            </a:fld>
            <a:endParaRPr/>
          </a:p>
        </p:txBody>
      </p:sp>
      <p:sp>
        <p:nvSpPr>
          <p:cNvPr id="543" name="Google Shape;543;p51"/>
          <p:cNvSpPr txBox="1">
            <a:spLocks noGrp="1"/>
          </p:cNvSpPr>
          <p:nvPr>
            <p:ph type="body" idx="3"/>
          </p:nvPr>
        </p:nvSpPr>
        <p:spPr>
          <a:xfrm>
            <a:off x="3232200" y="1005850"/>
            <a:ext cx="2679600" cy="3657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DE" b="1" dirty="0"/>
              <a:t>Total Polyester </a:t>
            </a:r>
            <a:r>
              <a:rPr lang="de-DE" b="1" dirty="0" err="1"/>
              <a:t>market</a:t>
            </a:r>
            <a:r>
              <a:rPr lang="de-DE" b="1" dirty="0"/>
              <a:t> (USD)</a:t>
            </a:r>
          </a:p>
          <a:p>
            <a:pPr marL="0" lvl="0" indent="0" algn="l" rtl="0">
              <a:spcBef>
                <a:spcPts val="1000"/>
              </a:spcBef>
              <a:spcAft>
                <a:spcPts val="1000"/>
              </a:spcAft>
              <a:buNone/>
            </a:pPr>
            <a:r>
              <a:rPr lang="en-GB" sz="1300" dirty="0"/>
              <a:t>Bar chart showing total polyester sales for each year.</a:t>
            </a:r>
            <a:endParaRPr sz="1300" dirty="0"/>
          </a:p>
        </p:txBody>
      </p:sp>
      <p:pic>
        <p:nvPicPr>
          <p:cNvPr id="3" name="Picture 2" descr="A picture containing text, screenshot, diagram, rectangle&#10;&#10;Description automatically generated">
            <a:extLst>
              <a:ext uri="{FF2B5EF4-FFF2-40B4-BE49-F238E27FC236}">
                <a16:creationId xmlns:a16="http://schemas.microsoft.com/office/drawing/2014/main" id="{C0CB3D0E-4192-40BF-9F2C-8B59290BC52F}"/>
              </a:ext>
            </a:extLst>
          </p:cNvPr>
          <p:cNvPicPr>
            <a:picLocks noChangeAspect="1"/>
          </p:cNvPicPr>
          <p:nvPr/>
        </p:nvPicPr>
        <p:blipFill>
          <a:blip r:embed="rId3"/>
          <a:stretch>
            <a:fillRect/>
          </a:stretch>
        </p:blipFill>
        <p:spPr>
          <a:xfrm>
            <a:off x="428558" y="1256307"/>
            <a:ext cx="2443135" cy="1943098"/>
          </a:xfrm>
          <a:prstGeom prst="rect">
            <a:avLst/>
          </a:prstGeom>
        </p:spPr>
      </p:pic>
      <p:pic>
        <p:nvPicPr>
          <p:cNvPr id="5" name="Picture 4" descr="A picture containing text, screenshot, diagram, plot&#10;&#10;Description automatically generated">
            <a:extLst>
              <a:ext uri="{FF2B5EF4-FFF2-40B4-BE49-F238E27FC236}">
                <a16:creationId xmlns:a16="http://schemas.microsoft.com/office/drawing/2014/main" id="{4387C512-44DF-7DEF-AEF0-9F031F59AD3D}"/>
              </a:ext>
            </a:extLst>
          </p:cNvPr>
          <p:cNvPicPr>
            <a:picLocks noChangeAspect="1"/>
          </p:cNvPicPr>
          <p:nvPr/>
        </p:nvPicPr>
        <p:blipFill>
          <a:blip r:embed="rId4"/>
          <a:stretch>
            <a:fillRect/>
          </a:stretch>
        </p:blipFill>
        <p:spPr>
          <a:xfrm>
            <a:off x="3378486" y="1256307"/>
            <a:ext cx="2443135" cy="1943098"/>
          </a:xfrm>
          <a:prstGeom prst="rect">
            <a:avLst/>
          </a:prstGeom>
        </p:spPr>
      </p:pic>
      <p:pic>
        <p:nvPicPr>
          <p:cNvPr id="7" name="Picture 6" descr="A picture containing text, screenshot, diagram, circle&#10;&#10;Description automatically generated">
            <a:extLst>
              <a:ext uri="{FF2B5EF4-FFF2-40B4-BE49-F238E27FC236}">
                <a16:creationId xmlns:a16="http://schemas.microsoft.com/office/drawing/2014/main" id="{019095DC-FBF2-57D3-1A36-4D69F24F838D}"/>
              </a:ext>
            </a:extLst>
          </p:cNvPr>
          <p:cNvPicPr>
            <a:picLocks noChangeAspect="1"/>
          </p:cNvPicPr>
          <p:nvPr/>
        </p:nvPicPr>
        <p:blipFill>
          <a:blip r:embed="rId5"/>
          <a:stretch>
            <a:fillRect/>
          </a:stretch>
        </p:blipFill>
        <p:spPr>
          <a:xfrm>
            <a:off x="6270355" y="1256307"/>
            <a:ext cx="2443135" cy="19430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6"/>
          <p:cNvSpPr txBox="1">
            <a:spLocks noGrp="1"/>
          </p:cNvSpPr>
          <p:nvPr>
            <p:ph type="title"/>
          </p:nvPr>
        </p:nvSpPr>
        <p:spPr>
          <a:xfrm>
            <a:off x="311700" y="679950"/>
            <a:ext cx="3999000" cy="2270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Learning outcomes</a:t>
            </a:r>
            <a:endParaRPr b="1" dirty="0">
              <a:latin typeface="Assistant"/>
              <a:ea typeface="Assistant"/>
              <a:cs typeface="Assistant"/>
              <a:sym typeface="Assistant"/>
            </a:endParaRPr>
          </a:p>
        </p:txBody>
      </p:sp>
      <p:sp>
        <p:nvSpPr>
          <p:cNvPr id="617" name="Google Shape;617;p56"/>
          <p:cNvSpPr txBox="1">
            <a:spLocks noGrp="1"/>
          </p:cNvSpPr>
          <p:nvPr>
            <p:ph type="body" idx="2"/>
          </p:nvPr>
        </p:nvSpPr>
        <p:spPr>
          <a:xfrm>
            <a:off x="4939499" y="342900"/>
            <a:ext cx="4061377" cy="43203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GB" sz="1600" dirty="0"/>
              <a:t>Python syntax and control structures.</a:t>
            </a:r>
          </a:p>
          <a:p>
            <a:pPr marL="457200" lvl="0" indent="-342900" algn="l" rtl="0">
              <a:spcBef>
                <a:spcPts val="0"/>
              </a:spcBef>
              <a:spcAft>
                <a:spcPts val="0"/>
              </a:spcAft>
              <a:buSzPts val="1800"/>
              <a:buChar char="●"/>
            </a:pPr>
            <a:r>
              <a:rPr lang="en-GB" sz="1600" dirty="0"/>
              <a:t>OPP: The codes use classes and objects to organize and encapsulate related functionality</a:t>
            </a:r>
          </a:p>
          <a:p>
            <a:pPr marL="457200" lvl="0" indent="-342900" algn="l" rtl="0">
              <a:spcBef>
                <a:spcPts val="0"/>
              </a:spcBef>
              <a:spcAft>
                <a:spcPts val="0"/>
              </a:spcAft>
              <a:buSzPts val="1800"/>
              <a:buChar char="●"/>
            </a:pPr>
            <a:r>
              <a:rPr lang="en-GB" sz="1600" dirty="0"/>
              <a:t>Libraries: Pandas, Matplotlib</a:t>
            </a:r>
          </a:p>
          <a:p>
            <a:pPr marL="457200" lvl="0" indent="-342900" algn="l" rtl="0">
              <a:spcBef>
                <a:spcPts val="0"/>
              </a:spcBef>
              <a:spcAft>
                <a:spcPts val="0"/>
              </a:spcAft>
              <a:buSzPts val="1800"/>
              <a:buChar char="●"/>
            </a:pPr>
            <a:r>
              <a:rPr lang="en-GB" sz="1600" dirty="0"/>
              <a:t>File processing</a:t>
            </a:r>
          </a:p>
          <a:p>
            <a:pPr marL="457200" lvl="0" indent="-342900" algn="l" rtl="0">
              <a:spcBef>
                <a:spcPts val="0"/>
              </a:spcBef>
              <a:spcAft>
                <a:spcPts val="0"/>
              </a:spcAft>
              <a:buSzPts val="1800"/>
              <a:buChar char="●"/>
            </a:pPr>
            <a:r>
              <a:rPr lang="en-GB" sz="1600" dirty="0"/>
              <a:t>Manipulation of </a:t>
            </a:r>
            <a:r>
              <a:rPr lang="en-GB" sz="1600" dirty="0" err="1"/>
              <a:t>DataFrame</a:t>
            </a:r>
            <a:r>
              <a:rPr lang="en-GB" sz="1600" dirty="0"/>
              <a:t>, data type conversion, data export to Excel, dictionaries, error handling</a:t>
            </a:r>
          </a:p>
          <a:p>
            <a:r>
              <a:rPr lang="en-GB" sz="1600" dirty="0"/>
              <a:t>Plotting</a:t>
            </a:r>
          </a:p>
          <a:p>
            <a:pPr marL="114300" lvl="0" indent="0" algn="l" rtl="0">
              <a:spcBef>
                <a:spcPts val="0"/>
              </a:spcBef>
              <a:spcAft>
                <a:spcPts val="0"/>
              </a:spcAft>
              <a:buSzPts val="1800"/>
              <a:buNone/>
            </a:pPr>
            <a:endParaRPr lang="en-GB" sz="1600" dirty="0"/>
          </a:p>
        </p:txBody>
      </p:sp>
      <p:sp>
        <p:nvSpPr>
          <p:cNvPr id="618" name="Google Shape;618;p56"/>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9</a:t>
            </a:fld>
            <a:endParaRPr/>
          </a:p>
        </p:txBody>
      </p:sp>
      <p:sp>
        <p:nvSpPr>
          <p:cNvPr id="3" name="Subtitle 2">
            <a:extLst>
              <a:ext uri="{FF2B5EF4-FFF2-40B4-BE49-F238E27FC236}">
                <a16:creationId xmlns:a16="http://schemas.microsoft.com/office/drawing/2014/main" id="{E1148A4B-E21E-8684-F698-495385A2A8F9}"/>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6043325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634</Words>
  <Application>Microsoft Macintosh PowerPoint</Application>
  <PresentationFormat>On-screen Show (16:9)</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Assistant</vt:lpstr>
      <vt:lpstr>Calibri</vt:lpstr>
      <vt:lpstr>Simple Light</vt:lpstr>
      <vt:lpstr>Data analysis Chile's Polyester Market size</vt:lpstr>
      <vt:lpstr>Context of the project</vt:lpstr>
      <vt:lpstr>Goals of the project</vt:lpstr>
      <vt:lpstr>Data set</vt:lpstr>
      <vt:lpstr>Data processing</vt:lpstr>
      <vt:lpstr>Data Cleaning</vt:lpstr>
      <vt:lpstr>Data Visualization</vt:lpstr>
      <vt:lpstr>Results: Graphs from the clean data</vt:lpstr>
      <vt:lpstr>Learning outcomes</vt:lpstr>
      <vt:lpstr>Thanks a 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elements</dc:title>
  <cp:lastModifiedBy>Beatriz Thiermann</cp:lastModifiedBy>
  <cp:revision>18</cp:revision>
  <dcterms:modified xsi:type="dcterms:W3CDTF">2023-06-07T23:57:29Z</dcterms:modified>
</cp:coreProperties>
</file>